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3"/>
  </p:handoutMasterIdLst>
  <p:sldIdLst>
    <p:sldId id="329" r:id="rId3"/>
    <p:sldId id="481" r:id="rId5"/>
    <p:sldId id="529" r:id="rId6"/>
    <p:sldId id="569" r:id="rId7"/>
    <p:sldId id="482" r:id="rId8"/>
    <p:sldId id="486" r:id="rId9"/>
    <p:sldId id="485" r:id="rId10"/>
    <p:sldId id="487" r:id="rId11"/>
    <p:sldId id="493" r:id="rId12"/>
    <p:sldId id="566" r:id="rId13"/>
    <p:sldId id="494" r:id="rId14"/>
    <p:sldId id="530" r:id="rId15"/>
    <p:sldId id="551" r:id="rId16"/>
    <p:sldId id="568" r:id="rId17"/>
    <p:sldId id="535" r:id="rId18"/>
    <p:sldId id="536" r:id="rId19"/>
    <p:sldId id="537" r:id="rId20"/>
    <p:sldId id="539" r:id="rId21"/>
    <p:sldId id="540" r:id="rId22"/>
    <p:sldId id="552" r:id="rId23"/>
    <p:sldId id="495" r:id="rId24"/>
    <p:sldId id="508" r:id="rId25"/>
    <p:sldId id="511" r:id="rId26"/>
    <p:sldId id="497" r:id="rId27"/>
    <p:sldId id="499" r:id="rId28"/>
    <p:sldId id="500" r:id="rId29"/>
    <p:sldId id="501" r:id="rId30"/>
    <p:sldId id="502" r:id="rId31"/>
    <p:sldId id="503" r:id="rId32"/>
    <p:sldId id="504" r:id="rId33"/>
    <p:sldId id="572" r:id="rId34"/>
    <p:sldId id="506" r:id="rId35"/>
    <p:sldId id="514" r:id="rId36"/>
    <p:sldId id="515" r:id="rId37"/>
    <p:sldId id="512" r:id="rId38"/>
    <p:sldId id="518" r:id="rId39"/>
    <p:sldId id="519" r:id="rId40"/>
    <p:sldId id="521" r:id="rId41"/>
    <p:sldId id="547" r:id="rId42"/>
    <p:sldId id="553" r:id="rId43"/>
    <p:sldId id="522" r:id="rId44"/>
    <p:sldId id="523" r:id="rId45"/>
    <p:sldId id="524" r:id="rId46"/>
    <p:sldId id="545" r:id="rId47"/>
    <p:sldId id="546" r:id="rId48"/>
    <p:sldId id="525" r:id="rId49"/>
    <p:sldId id="526" r:id="rId50"/>
    <p:sldId id="528" r:id="rId51"/>
    <p:sldId id="527" r:id="rId52"/>
  </p:sldIdLst>
  <p:sldSz cx="9144000" cy="6858000" type="screen4x3"/>
  <p:notesSz cx="6858000" cy="9144000"/>
  <p:embeddedFontLst>
    <p:embeddedFont>
      <p:font typeface="Arial Narrow" panose="020B0606020202030204" pitchFamily="34" charset="0"/>
      <p:regular r:id="rId57"/>
      <p:bold r:id="rId58"/>
      <p:italic r:id="rId59"/>
      <p:boldItalic r:id="rId60"/>
    </p:embeddedFont>
    <p:embeddedFont>
      <p:font typeface="华文行楷" panose="02010800040101010101" pitchFamily="2" charset="-122"/>
      <p:regular r:id="rId61"/>
    </p:embeddedFont>
    <p:embeddedFont>
      <p:font typeface="楷体_GB2312" panose="02010609030101010101" pitchFamily="49" charset="-122"/>
      <p:regular r:id="rId62"/>
    </p:embeddedFont>
    <p:embeddedFont>
      <p:font typeface="黑体" panose="02010609060101010101" pitchFamily="49" charset="-122"/>
      <p:regular r:id="rId63"/>
    </p:embeddedFont>
    <p:embeddedFont>
      <p:font typeface="隶书" panose="02010509060101010101" pitchFamily="49" charset="-122"/>
      <p:regular r:id="rId64"/>
    </p:embeddedFont>
    <p:embeddedFont>
      <p:font typeface="Trebuchet MS" panose="020B0603020202020204" pitchFamily="34" charset="0"/>
      <p:regular r:id="rId65"/>
      <p:bold r:id="rId66"/>
      <p:italic r:id="rId67"/>
      <p:boldItalic r:id="rId68"/>
    </p:embeddedFont>
    <p:embeddedFont>
      <p:font typeface="Arial Narrow" panose="020B0606020202030204"/>
      <p:regular r:id="rId69"/>
      <p:bold r:id="rId70"/>
      <p:italic r:id="rId71"/>
      <p:boldItalic r:id="rId72"/>
    </p:embeddedFont>
  </p:embeddedFontLst>
  <p:defaultTextStyle>
    <a:defPPr>
      <a:defRPr lang="en-US"/>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Narrow" panose="020B0606020202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EEEFD7"/>
    <a:srgbClr val="1A8B17"/>
    <a:srgbClr val="D60093"/>
    <a:srgbClr val="003399"/>
    <a:srgbClr val="00FF99"/>
    <a:srgbClr val="00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7227"/>
    <p:restoredTop sz="94581"/>
  </p:normalViewPr>
  <p:slideViewPr>
    <p:cSldViewPr snapToGrid="0" showGuides="1">
      <p:cViewPr>
        <p:scale>
          <a:sx n="100" d="100"/>
          <a:sy n="100" d="100"/>
        </p:scale>
        <p:origin x="-1152" y="1020"/>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596"/>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font" Target="fonts/font16.fntdata"/><Relationship Id="rId71" Type="http://schemas.openxmlformats.org/officeDocument/2006/relationships/font" Target="fonts/font15.fntdata"/><Relationship Id="rId70" Type="http://schemas.openxmlformats.org/officeDocument/2006/relationships/font" Target="fonts/font14.fntdata"/><Relationship Id="rId7" Type="http://schemas.openxmlformats.org/officeDocument/2006/relationships/slide" Target="slides/slide4.xml"/><Relationship Id="rId69" Type="http://schemas.openxmlformats.org/officeDocument/2006/relationships/font" Target="fonts/font13.fntdata"/><Relationship Id="rId68" Type="http://schemas.openxmlformats.org/officeDocument/2006/relationships/font" Target="fonts/font12.fntdata"/><Relationship Id="rId67" Type="http://schemas.openxmlformats.org/officeDocument/2006/relationships/font" Target="fonts/font11.fntdata"/><Relationship Id="rId66" Type="http://schemas.openxmlformats.org/officeDocument/2006/relationships/font" Target="fonts/font10.fntdata"/><Relationship Id="rId65" Type="http://schemas.openxmlformats.org/officeDocument/2006/relationships/font" Target="fonts/font9.fntdata"/><Relationship Id="rId64" Type="http://schemas.openxmlformats.org/officeDocument/2006/relationships/font" Target="fonts/font8.fntdata"/><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78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27853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27853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27853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410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Click to edit Master text styles</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Second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Third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Fourth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Fifth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fld id="{9A0DB2DC-4C9A-4742-B13C-FB6460FD3503}" type="slidenum">
              <a:rPr lang="zh-CN" altLang="en-US" sz="1200" b="0" strike="noStrike" noProof="1" dirty="0">
                <a:latin typeface="Arial" panose="020B0604020202020204" pitchFamily="34" charset="0"/>
                <a:ea typeface="宋体" panose="02010600030101010101" pitchFamily="2" charset="-122"/>
                <a:cs typeface="+mn-cs"/>
              </a:rPr>
            </a:fld>
            <a:endParaRPr lang="zh-CN" altLang="en-US" sz="1200" b="0" strike="noStrike" noProof="1"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
        <p:nvSpPr>
          <p:cNvPr id="6146" name="Rectangle 2"/>
          <p:cNvSpPr>
            <a:spLocks noRot="1" noTextEdit="1"/>
          </p:cNvSpPr>
          <p:nvPr>
            <p:ph type="sldImg"/>
          </p:nvPr>
        </p:nvSpPr>
        <p:spPr>
          <a:solidFill>
            <a:srgbClr val="FFFFFF"/>
          </a:solidFill>
          <a:ln/>
        </p:spPr>
      </p:sp>
      <p:sp>
        <p:nvSpPr>
          <p:cNvPr id="6147" name="Rectangle 3"/>
          <p:cNvSpPr/>
          <p:nvPr>
            <p:ph type="body"/>
          </p:nvPr>
        </p:nvSpPr>
        <p:spPr>
          <a:xfrm>
            <a:off x="222250" y="4343400"/>
            <a:ext cx="6400800" cy="4114800"/>
          </a:xfrm>
          <a:solidFill>
            <a:srgbClr val="FFFFFF"/>
          </a:solidFill>
          <a:ln>
            <a:solidFill>
              <a:srgbClr val="000000"/>
            </a:solidFill>
            <a:miter/>
          </a:ln>
        </p:spPr>
        <p:txBody>
          <a:bodyPr wrap="square" lIns="91440" tIns="45720" rIns="91440" bIns="45720" anchor="t"/>
          <a:p>
            <a:pPr lvl="0" eaLnBrk="1" hangingPunct="1"/>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
        <p:nvSpPr>
          <p:cNvPr id="9218" name="Rectangle 1026"/>
          <p:cNvSpPr>
            <a:spLocks noRot="1" noTextEdit="1"/>
          </p:cNvSpPr>
          <p:nvPr>
            <p:ph type="sldImg"/>
          </p:nvPr>
        </p:nvSpPr>
        <p:spPr>
          <a:solidFill>
            <a:srgbClr val="FFFFFF"/>
          </a:solidFill>
          <a:ln/>
        </p:spPr>
      </p:sp>
      <p:sp>
        <p:nvSpPr>
          <p:cNvPr id="9219" name="Rectangle 1027"/>
          <p:cNvSpPr/>
          <p:nvPr>
            <p:ph type="body"/>
          </p:nvPr>
        </p:nvSpPr>
        <p:spPr>
          <a:solidFill>
            <a:srgbClr val="FFFFFF"/>
          </a:solidFill>
          <a:ln>
            <a:solidFill>
              <a:srgbClr val="000000"/>
            </a:solidFill>
            <a:miter/>
          </a:ln>
        </p:spPr>
        <p:txBody>
          <a:bodyPr wrap="square" lIns="91440" tIns="45720" rIns="91440" bIns="45720" anchor="t"/>
          <a:p>
            <a:pPr lvl="0" eaLnBrk="1" hangingPunct="1"/>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
        <p:nvSpPr>
          <p:cNvPr id="13314" name="Rectangle 2"/>
          <p:cNvSpPr>
            <a:spLocks noRot="1" noTextEdit="1"/>
          </p:cNvSpPr>
          <p:nvPr>
            <p:ph type="sldImg"/>
          </p:nvPr>
        </p:nvSpPr>
        <p:spPr>
          <a:solidFill>
            <a:srgbClr val="FFFFFF"/>
          </a:solidFill>
          <a:ln/>
        </p:spPr>
      </p:sp>
      <p:sp>
        <p:nvSpPr>
          <p:cNvPr id="13315" name="Rectangle 3"/>
          <p:cNvSpPr/>
          <p:nvPr>
            <p:ph type="body"/>
          </p:nvPr>
        </p:nvSpPr>
        <p:spPr>
          <a:xfrm>
            <a:off x="914400" y="4343400"/>
            <a:ext cx="5029200" cy="4114800"/>
          </a:xfrm>
          <a:solidFill>
            <a:srgbClr val="FFFFFF"/>
          </a:solidFill>
          <a:ln>
            <a:solidFill>
              <a:srgbClr val="000000"/>
            </a:solidFill>
            <a:miter/>
          </a:ln>
        </p:spPr>
        <p:txBody>
          <a:bodyPr wrap="square" lIns="91440" tIns="45720" rIns="91440" bIns="45720" anchor="t"/>
          <a:p>
            <a:pPr lvl="0" eaLnBrk="1" hangingPunct="1"/>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
        <p:nvSpPr>
          <p:cNvPr id="30722" name="Rectangle 2"/>
          <p:cNvSpPr>
            <a:spLocks noRot="1" noTextEdit="1"/>
          </p:cNvSpPr>
          <p:nvPr>
            <p:ph type="sldImg"/>
          </p:nvPr>
        </p:nvSpPr>
        <p:spPr>
          <a:solidFill>
            <a:srgbClr val="FFFFFF"/>
          </a:solidFill>
          <a:ln/>
        </p:spPr>
      </p:sp>
      <p:sp>
        <p:nvSpPr>
          <p:cNvPr id="30723" name="Rectangle 3"/>
          <p:cNvSpPr/>
          <p:nvPr>
            <p:ph type="body"/>
          </p:nvPr>
        </p:nvSpPr>
        <p:spPr>
          <a:solidFill>
            <a:srgbClr val="FFFFFF"/>
          </a:solidFill>
          <a:ln>
            <a:solidFill>
              <a:srgbClr val="000000"/>
            </a:solidFill>
            <a:miter/>
          </a:ln>
        </p:spPr>
        <p:txBody>
          <a:bodyPr wrap="square" lIns="91440" tIns="45720" rIns="91440" bIns="45720" anchor="t"/>
          <a:p>
            <a:pPr lvl="0" eaLnBrk="1" hangingPunct="1"/>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
        <p:nvSpPr>
          <p:cNvPr id="39938" name="Rectangle 2"/>
          <p:cNvSpPr>
            <a:spLocks noRot="1" noTextEdit="1"/>
          </p:cNvSpPr>
          <p:nvPr>
            <p:ph type="sldImg"/>
          </p:nvPr>
        </p:nvSpPr>
        <p:spPr>
          <a:xfrm>
            <a:off x="1101725" y="676275"/>
            <a:ext cx="4608513" cy="3455988"/>
          </a:xfrm>
          <a:solidFill>
            <a:srgbClr val="FFFFFF"/>
          </a:solidFill>
          <a:ln/>
        </p:spPr>
      </p:sp>
      <p:sp>
        <p:nvSpPr>
          <p:cNvPr id="39939" name="Rectangle 3"/>
          <p:cNvSpPr/>
          <p:nvPr>
            <p:ph type="body"/>
          </p:nvPr>
        </p:nvSpPr>
        <p:spPr>
          <a:xfrm>
            <a:off x="744538" y="4357688"/>
            <a:ext cx="5807075" cy="4137025"/>
          </a:xfrm>
          <a:solidFill>
            <a:srgbClr val="FFFFFF"/>
          </a:solidFill>
          <a:ln>
            <a:solidFill>
              <a:srgbClr val="000000"/>
            </a:solidFill>
            <a:miter/>
          </a:ln>
        </p:spPr>
        <p:txBody>
          <a:bodyPr wrap="square" lIns="90004" tIns="45002" rIns="90004" bIns="45002" anchor="t"/>
          <a:p>
            <a:pPr lvl="0" eaLnBrk="1" hangingPunct="1">
              <a:buChar char="•"/>
            </a:pPr>
            <a:r>
              <a:rPr lang="zh-CN" altLang="en-US" sz="1000" dirty="0">
                <a:solidFill>
                  <a:srgbClr val="000000"/>
                </a:solidFill>
                <a:ea typeface="黑体" panose="02010609060101010101" pitchFamily="49" charset="-122"/>
              </a:rPr>
              <a:t>过去几年，您可能一直在忙于实施新的系统和技术，确保先于竞争对手抢占互联网带来的巨大商机。紧张忙碌的实施活动让您几乎没有时间，也抽不出充足的人员将新系统整合到现有的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环境，更不用说探索变更当前业务流程的途径来充分利用新技术了。现在，您面对的是一个包括多种系统和应用程序的复杂组合，这让当前的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管理成本持续不断地猛涨。</a:t>
            </a:r>
            <a:endParaRPr lang="zh-CN" altLang="en-US" sz="1000" dirty="0">
              <a:solidFill>
                <a:srgbClr val="000000"/>
              </a:solidFill>
              <a:ea typeface="宋体" panose="02010600030101010101" pitchFamily="2" charset="-122"/>
            </a:endParaRPr>
          </a:p>
          <a:p>
            <a:pPr lvl="0" eaLnBrk="1" hangingPunct="1">
              <a:buChar char="•"/>
            </a:pPr>
            <a:r>
              <a:rPr lang="zh-CN" altLang="en-US" sz="1000" dirty="0">
                <a:solidFill>
                  <a:srgbClr val="000000"/>
                </a:solidFill>
                <a:ea typeface="黑体" panose="02010609060101010101" pitchFamily="49" charset="-122"/>
              </a:rPr>
              <a:t>由于高昂的维护成本，让企业只能抽出极少的资金购买新的、能提升企业利润的系统，因此，降低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成本是当务之急。如果您的企业与大部分企业一样，那么将有超过一半的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预算花在维护当前基础设施上。事实上，全球管理咨询业的鼻祖 </a:t>
            </a:r>
            <a:r>
              <a:rPr lang="en-US" altLang="zh-CN" sz="1000" dirty="0">
                <a:solidFill>
                  <a:srgbClr val="000000"/>
                </a:solidFill>
                <a:latin typeface="Trebuchet MS" panose="020B0603020202020204" pitchFamily="34" charset="0"/>
                <a:ea typeface="黑体" panose="02010609060101010101" pitchFamily="49" charset="-122"/>
              </a:rPr>
              <a:t>—</a:t>
            </a:r>
            <a:r>
              <a:rPr lang="en-US" altLang="zh-CN" sz="1000" dirty="0">
                <a:solidFill>
                  <a:srgbClr val="000000"/>
                </a:solidFill>
                <a:ea typeface="黑体" panose="02010609060101010101" pitchFamily="49" charset="-122"/>
              </a:rPr>
              <a:t> </a:t>
            </a:r>
            <a:r>
              <a:rPr lang="zh-CN" altLang="en-US" sz="1000" i="1" dirty="0">
                <a:solidFill>
                  <a:srgbClr val="000000"/>
                </a:solidFill>
                <a:ea typeface="黑体" panose="02010609060101010101" pitchFamily="49" charset="-122"/>
              </a:rPr>
              <a:t>麦肯锡公司</a:t>
            </a:r>
            <a:r>
              <a:rPr lang="zh-CN" altLang="en-US" sz="1000" dirty="0">
                <a:solidFill>
                  <a:srgbClr val="000000"/>
                </a:solidFill>
                <a:ea typeface="黑体" panose="02010609060101010101" pitchFamily="49" charset="-122"/>
              </a:rPr>
              <a:t>近期把这方面的预算提高到 </a:t>
            </a:r>
            <a:r>
              <a:rPr lang="en-US" altLang="zh-CN" sz="1000" dirty="0">
                <a:solidFill>
                  <a:srgbClr val="000000"/>
                </a:solidFill>
                <a:ea typeface="黑体" panose="02010609060101010101" pitchFamily="49" charset="-122"/>
              </a:rPr>
              <a:t>80% </a:t>
            </a:r>
            <a:r>
              <a:rPr lang="zh-CN" altLang="en-US" sz="1000" dirty="0">
                <a:solidFill>
                  <a:srgbClr val="000000"/>
                </a:solidFill>
                <a:ea typeface="黑体" panose="02010609060101010101" pitchFamily="49" charset="-122"/>
              </a:rPr>
              <a:t>之多。永无休止的操作系统升级、应用程序更新和错误修复，</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维护已达到令人不堪忍受的境地。而更糟糕的是，您可能拥有多种用来管理各种平台和系统的工具，这迫使您付出更多的努力，参加各种培训和补充更多的员工，从而掌握必要的技能。</a:t>
            </a:r>
            <a:endParaRPr lang="zh-CN" altLang="en-US" sz="1000" dirty="0">
              <a:solidFill>
                <a:srgbClr val="000000"/>
              </a:solidFill>
              <a:ea typeface="宋体" panose="02010600030101010101" pitchFamily="2" charset="-122"/>
            </a:endParaRPr>
          </a:p>
          <a:p>
            <a:pPr lvl="0" eaLnBrk="1" hangingPunct="1">
              <a:buFontTx/>
              <a:buChar char="-"/>
            </a:pP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近乎涉及企业的各个层面，而这些层面又不断地要求新型的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服务和更高的性能。您所面临的问题是，在预算持平甚至是大幅度缩水的情况下，能够为不断增加的员工和系统提供良好的支持，同时又能实现更高的服务质量。</a:t>
            </a:r>
            <a:endParaRPr lang="zh-CN" altLang="en-US" sz="1000" dirty="0">
              <a:solidFill>
                <a:srgbClr val="000000"/>
              </a:solidFill>
              <a:ea typeface="宋体" panose="02010600030101010101" pitchFamily="2" charset="-122"/>
            </a:endParaRPr>
          </a:p>
          <a:p>
            <a:pPr lvl="0" eaLnBrk="1" hangingPunct="1">
              <a:buFontTx/>
              <a:buChar char="-"/>
            </a:pPr>
            <a:r>
              <a:rPr lang="zh-CN" altLang="en-US" sz="1000" dirty="0">
                <a:solidFill>
                  <a:srgbClr val="000000"/>
                </a:solidFill>
                <a:ea typeface="黑体" panose="02010609060101010101" pitchFamily="49" charset="-122"/>
              </a:rPr>
              <a:t>对于在经济因素的驱动下合并而成的新企业，整合其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基础设施是一个长期、艰辛和昂贵的过程。您需要让它们共同工作，创建统一的系统和流程，才能实现推动企业兼并或收购的首要目标。</a:t>
            </a:r>
            <a:endParaRPr lang="zh-CN" altLang="en-US" sz="1000" dirty="0">
              <a:solidFill>
                <a:srgbClr val="000000"/>
              </a:solidFill>
              <a:ea typeface="宋体" panose="02010600030101010101" pitchFamily="2" charset="-122"/>
            </a:endParaRPr>
          </a:p>
          <a:p>
            <a:pPr lvl="0" eaLnBrk="1" hangingPunct="1">
              <a:buFontTx/>
              <a:buChar char="-"/>
            </a:pPr>
            <a:r>
              <a:rPr lang="zh-CN" altLang="en-US" sz="1000" dirty="0">
                <a:solidFill>
                  <a:srgbClr val="000000"/>
                </a:solidFill>
                <a:ea typeface="黑体" panose="02010609060101010101" pitchFamily="49" charset="-122"/>
              </a:rPr>
              <a:t>或许，许多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需求都是由那些不了解当前业务优先级的员工进行人工处理或安排优先次序，或者您根本不知道资源在整个系统的使用情况，因此无法确定哪些资源正在使用，哪些资源未在使用。因此，您可能只重视满足最大使用需求，而忽视了实际需求和优先次序。</a:t>
            </a:r>
            <a:endParaRPr lang="zh-CN" altLang="en-US" sz="1000" dirty="0">
              <a:solidFill>
                <a:srgbClr val="000000"/>
              </a:solidFill>
              <a:ea typeface="宋体" panose="02010600030101010101" pitchFamily="2" charset="-122"/>
            </a:endParaRPr>
          </a:p>
          <a:p>
            <a:pPr lvl="0" eaLnBrk="1" hangingPunct="1">
              <a:buFontTx/>
              <a:buChar char="-"/>
            </a:pPr>
            <a:r>
              <a:rPr lang="zh-CN" altLang="en-US" sz="1000" dirty="0">
                <a:solidFill>
                  <a:srgbClr val="000000"/>
                </a:solidFill>
                <a:ea typeface="黑体" panose="02010609060101010101" pitchFamily="49" charset="-122"/>
              </a:rPr>
              <a:t>此外，降低企业的安全风险永远都是一项不可忽视的需求。</a:t>
            </a:r>
            <a:endParaRPr lang="zh-CN" altLang="en-US" sz="1000" dirty="0">
              <a:solidFill>
                <a:srgbClr val="000000"/>
              </a:solidFill>
              <a:ea typeface="宋体" panose="02010600030101010101" pitchFamily="2" charset="-122"/>
            </a:endParaRPr>
          </a:p>
          <a:p>
            <a:pPr lvl="0" eaLnBrk="1" hangingPunct="1">
              <a:buFontTx/>
              <a:buChar char="-"/>
            </a:pPr>
            <a:endParaRPr lang="zh-CN" altLang="en-US" sz="1000" dirty="0">
              <a:solidFill>
                <a:srgbClr val="000000"/>
              </a:solidFill>
              <a:ea typeface="宋体" panose="02010600030101010101" pitchFamily="2" charset="-122"/>
            </a:endParaRPr>
          </a:p>
          <a:p>
            <a:pPr lvl="0" eaLnBrk="1" hangingPunct="1">
              <a:buFontTx/>
              <a:buChar char="-"/>
            </a:pPr>
            <a:endParaRPr lang="zh-CN" altLang="en-US" sz="1000" dirty="0">
              <a:solidFill>
                <a:srgbClr val="000000"/>
              </a:solidFill>
              <a:ea typeface="宋体" panose="02010600030101010101" pitchFamily="2" charset="-122"/>
            </a:endParaRPr>
          </a:p>
          <a:p>
            <a:pPr lvl="0" eaLnBrk="1" hangingPunct="1">
              <a:buFontTx/>
              <a:buChar char="-"/>
            </a:pPr>
            <a:endParaRPr lang="zh-CN" altLang="en-US" sz="1000" dirty="0">
              <a:solidFill>
                <a:srgbClr val="000000"/>
              </a:solidFill>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zh-CN" altLang="en-US" sz="1200" b="0" dirty="0">
                <a:latin typeface="Arial" panose="020B0604020202020204" pitchFamily="34" charset="0"/>
                <a:ea typeface="宋体" panose="02010600030101010101" pitchFamily="2" charset="-122"/>
              </a:rPr>
            </a:fld>
            <a:endParaRPr lang="zh-CN" altLang="en-US" sz="1200" b="0" dirty="0">
              <a:latin typeface="Arial" panose="020B0604020202020204" pitchFamily="34" charset="0"/>
              <a:ea typeface="宋体" panose="02010600030101010101" pitchFamily="2" charset="-122"/>
            </a:endParaRPr>
          </a:p>
        </p:txBody>
      </p:sp>
      <p:sp>
        <p:nvSpPr>
          <p:cNvPr id="41986" name="Rectangle 2"/>
          <p:cNvSpPr>
            <a:spLocks noRot="1" noTextEdit="1"/>
          </p:cNvSpPr>
          <p:nvPr>
            <p:ph type="sldImg"/>
          </p:nvPr>
        </p:nvSpPr>
        <p:spPr>
          <a:xfrm>
            <a:off x="1101725" y="676275"/>
            <a:ext cx="4608513" cy="3455988"/>
          </a:xfrm>
          <a:ln/>
        </p:spPr>
      </p:sp>
      <p:sp>
        <p:nvSpPr>
          <p:cNvPr id="41987" name="Rectangle 3"/>
          <p:cNvSpPr>
            <a:spLocks noGrp="1"/>
          </p:cNvSpPr>
          <p:nvPr>
            <p:ph type="body"/>
          </p:nvPr>
        </p:nvSpPr>
        <p:spPr>
          <a:xfrm>
            <a:off x="744538" y="4357688"/>
            <a:ext cx="5807075" cy="4137025"/>
          </a:xfrm>
          <a:ln/>
        </p:spPr>
        <p:txBody>
          <a:bodyPr wrap="square" lIns="90004" tIns="45002" rIns="90004" bIns="45002" anchor="t"/>
          <a:p>
            <a:pPr lvl="0" eaLnBrk="1" hangingPunct="1">
              <a:buChar char="•"/>
            </a:pPr>
            <a:r>
              <a:rPr lang="zh-CN" altLang="en-US" sz="1000" dirty="0">
                <a:solidFill>
                  <a:srgbClr val="000000"/>
                </a:solidFill>
                <a:ea typeface="黑体" panose="02010609060101010101" pitchFamily="49" charset="-122"/>
              </a:rPr>
              <a:t>过去几年，您可能一直在忙于实施新的系统和技术，确保先于竞争对手抢占互联网带来的巨大商机。紧张忙碌的实施活动让您几乎没有时间，也抽不出充足的人员将新系统整合到现有的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环境，更不用说探索变更当前业务流程的途径来充分利用新技术了。现在，您面对的是一个包括多种系统和应用程序的复杂组合，这让当前的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管理成本持续不断地猛涨。</a:t>
            </a:r>
            <a:endParaRPr lang="zh-CN" altLang="en-US" sz="1000" dirty="0">
              <a:solidFill>
                <a:srgbClr val="000000"/>
              </a:solidFill>
              <a:ea typeface="宋体" panose="02010600030101010101" pitchFamily="2" charset="-122"/>
            </a:endParaRPr>
          </a:p>
          <a:p>
            <a:pPr lvl="0" eaLnBrk="1" hangingPunct="1">
              <a:buChar char="•"/>
            </a:pPr>
            <a:r>
              <a:rPr lang="zh-CN" altLang="en-US" sz="1000" dirty="0">
                <a:solidFill>
                  <a:srgbClr val="000000"/>
                </a:solidFill>
                <a:ea typeface="黑体" panose="02010609060101010101" pitchFamily="49" charset="-122"/>
              </a:rPr>
              <a:t>由于高昂的维护成本，让企业只能抽出极少的资金购买新的、能提升企业利润的系统，因此，降低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成本是当务之急。如果您的企业与大部分企业一样，那么将有超过一半的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预算花在维护当前基础设施上。事实上，全球管理咨询业的鼻祖 </a:t>
            </a:r>
            <a:r>
              <a:rPr lang="en-US" altLang="zh-CN" sz="1000" dirty="0">
                <a:solidFill>
                  <a:srgbClr val="000000"/>
                </a:solidFill>
                <a:latin typeface="Trebuchet MS" panose="020B0603020202020204" pitchFamily="34" charset="0"/>
                <a:ea typeface="黑体" panose="02010609060101010101" pitchFamily="49" charset="-122"/>
              </a:rPr>
              <a:t>—</a:t>
            </a:r>
            <a:r>
              <a:rPr lang="en-US" altLang="zh-CN" sz="1000" dirty="0">
                <a:solidFill>
                  <a:srgbClr val="000000"/>
                </a:solidFill>
                <a:ea typeface="黑体" panose="02010609060101010101" pitchFamily="49" charset="-122"/>
              </a:rPr>
              <a:t> </a:t>
            </a:r>
            <a:r>
              <a:rPr lang="zh-CN" altLang="en-US" sz="1000" i="1" dirty="0">
                <a:solidFill>
                  <a:srgbClr val="000000"/>
                </a:solidFill>
                <a:ea typeface="黑体" panose="02010609060101010101" pitchFamily="49" charset="-122"/>
              </a:rPr>
              <a:t>麦肯锡公司</a:t>
            </a:r>
            <a:r>
              <a:rPr lang="zh-CN" altLang="en-US" sz="1000" dirty="0">
                <a:solidFill>
                  <a:srgbClr val="000000"/>
                </a:solidFill>
                <a:ea typeface="黑体" panose="02010609060101010101" pitchFamily="49" charset="-122"/>
              </a:rPr>
              <a:t>近期把这方面的预算提高到 </a:t>
            </a:r>
            <a:r>
              <a:rPr lang="en-US" altLang="zh-CN" sz="1000" dirty="0">
                <a:solidFill>
                  <a:srgbClr val="000000"/>
                </a:solidFill>
                <a:ea typeface="黑体" panose="02010609060101010101" pitchFamily="49" charset="-122"/>
              </a:rPr>
              <a:t>80% </a:t>
            </a:r>
            <a:r>
              <a:rPr lang="zh-CN" altLang="en-US" sz="1000" dirty="0">
                <a:solidFill>
                  <a:srgbClr val="000000"/>
                </a:solidFill>
                <a:ea typeface="黑体" panose="02010609060101010101" pitchFamily="49" charset="-122"/>
              </a:rPr>
              <a:t>之多。永无休止的操作系统升级、应用程序更新和错误修复，</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维护已达到令人不堪忍受的境地。而更糟糕的是，您可能拥有多种用来管理各种平台和系统的工具，这迫使您付出更多的努力，参加各种培训和补充更多的员工，从而掌握必要的技能。</a:t>
            </a:r>
            <a:endParaRPr lang="zh-CN" altLang="en-US" sz="1000" dirty="0">
              <a:solidFill>
                <a:srgbClr val="000000"/>
              </a:solidFill>
              <a:ea typeface="宋体" panose="02010600030101010101" pitchFamily="2" charset="-122"/>
            </a:endParaRPr>
          </a:p>
          <a:p>
            <a:pPr lvl="0" eaLnBrk="1" hangingPunct="1">
              <a:buFontTx/>
              <a:buChar char="-"/>
            </a:pP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近乎涉及企业的各个层面，而这些层面又不断地要求新型的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服务和更高的性能。您所面临的问题是，在预算持平甚至是大幅度缩水的情况下，能够为不断增加的员工和系统提供良好的支持，同时又能实现更高的服务质量。</a:t>
            </a:r>
            <a:endParaRPr lang="zh-CN" altLang="en-US" sz="1000" dirty="0">
              <a:solidFill>
                <a:srgbClr val="000000"/>
              </a:solidFill>
              <a:ea typeface="宋体" panose="02010600030101010101" pitchFamily="2" charset="-122"/>
            </a:endParaRPr>
          </a:p>
          <a:p>
            <a:pPr lvl="0" eaLnBrk="1" hangingPunct="1">
              <a:buFontTx/>
              <a:buChar char="-"/>
            </a:pPr>
            <a:r>
              <a:rPr lang="zh-CN" altLang="en-US" sz="1000" dirty="0">
                <a:solidFill>
                  <a:srgbClr val="000000"/>
                </a:solidFill>
                <a:ea typeface="黑体" panose="02010609060101010101" pitchFamily="49" charset="-122"/>
              </a:rPr>
              <a:t>对于在经济因素的驱动下合并而成的新企业，整合其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基础设施是一个长期、艰辛和昂贵的过程。您需要让它们共同工作，创建统一的系统和流程，才能实现推动企业兼并或收购的首要目标。</a:t>
            </a:r>
            <a:endParaRPr lang="zh-CN" altLang="en-US" sz="1000" dirty="0">
              <a:solidFill>
                <a:srgbClr val="000000"/>
              </a:solidFill>
              <a:ea typeface="宋体" panose="02010600030101010101" pitchFamily="2" charset="-122"/>
            </a:endParaRPr>
          </a:p>
          <a:p>
            <a:pPr lvl="0" eaLnBrk="1" hangingPunct="1">
              <a:buFontTx/>
              <a:buChar char="-"/>
            </a:pPr>
            <a:r>
              <a:rPr lang="zh-CN" altLang="en-US" sz="1000" dirty="0">
                <a:solidFill>
                  <a:srgbClr val="000000"/>
                </a:solidFill>
                <a:ea typeface="黑体" panose="02010609060101010101" pitchFamily="49" charset="-122"/>
              </a:rPr>
              <a:t>或许，许多 </a:t>
            </a:r>
            <a:r>
              <a:rPr lang="en-US" altLang="zh-CN" sz="1000" dirty="0">
                <a:solidFill>
                  <a:srgbClr val="000000"/>
                </a:solidFill>
                <a:ea typeface="黑体" panose="02010609060101010101" pitchFamily="49" charset="-122"/>
              </a:rPr>
              <a:t>IT </a:t>
            </a:r>
            <a:r>
              <a:rPr lang="zh-CN" altLang="en-US" sz="1000" dirty="0">
                <a:solidFill>
                  <a:srgbClr val="000000"/>
                </a:solidFill>
                <a:ea typeface="黑体" panose="02010609060101010101" pitchFamily="49" charset="-122"/>
              </a:rPr>
              <a:t>需求都是由那些不了解当前业务优先级的员工进行人工处理或安排优先次序，或者您根本不知道资源在整个系统的使用情况，因此无法确定哪些资源正在使用，哪些资源未在使用。因此，您可能只重视满足最大使用需求，而忽视了实际需求和优先次序。</a:t>
            </a:r>
            <a:endParaRPr lang="zh-CN" altLang="en-US" sz="1000" dirty="0">
              <a:solidFill>
                <a:srgbClr val="000000"/>
              </a:solidFill>
              <a:ea typeface="宋体" panose="02010600030101010101" pitchFamily="2" charset="-122"/>
            </a:endParaRPr>
          </a:p>
          <a:p>
            <a:pPr lvl="0" eaLnBrk="1" hangingPunct="1">
              <a:buFontTx/>
              <a:buChar char="-"/>
            </a:pPr>
            <a:r>
              <a:rPr lang="zh-CN" altLang="en-US" sz="1000" dirty="0">
                <a:solidFill>
                  <a:srgbClr val="000000"/>
                </a:solidFill>
                <a:ea typeface="黑体" panose="02010609060101010101" pitchFamily="49" charset="-122"/>
              </a:rPr>
              <a:t>此外，降低企业的安全风险永远都是一项不可忽视的需求。</a:t>
            </a:r>
            <a:endParaRPr lang="zh-CN" altLang="en-US" sz="1000" dirty="0">
              <a:solidFill>
                <a:srgbClr val="000000"/>
              </a:solidFill>
              <a:ea typeface="宋体" panose="02010600030101010101" pitchFamily="2" charset="-122"/>
            </a:endParaRPr>
          </a:p>
          <a:p>
            <a:pPr lvl="0" eaLnBrk="1" hangingPunct="1">
              <a:buFontTx/>
              <a:buChar char="-"/>
            </a:pPr>
            <a:endParaRPr lang="zh-CN" altLang="en-US" sz="1000" dirty="0">
              <a:solidFill>
                <a:srgbClr val="000000"/>
              </a:solidFill>
              <a:ea typeface="宋体" panose="02010600030101010101" pitchFamily="2" charset="-122"/>
            </a:endParaRPr>
          </a:p>
          <a:p>
            <a:pPr lvl="0" eaLnBrk="1" hangingPunct="1">
              <a:buFontTx/>
              <a:buChar char="-"/>
            </a:pPr>
            <a:endParaRPr lang="zh-CN" altLang="en-US" sz="1000" dirty="0">
              <a:solidFill>
                <a:srgbClr val="000000"/>
              </a:solidFill>
              <a:ea typeface="宋体" panose="02010600030101010101" pitchFamily="2" charset="-122"/>
            </a:endParaRPr>
          </a:p>
          <a:p>
            <a:pPr lvl="0" eaLnBrk="1" hangingPunct="1">
              <a:buFontTx/>
              <a:buChar char="-"/>
            </a:pPr>
            <a:endParaRPr lang="zh-CN" altLang="en-US" sz="1000" dirty="0">
              <a:solidFill>
                <a:srgbClr val="000000"/>
              </a:solidFill>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2050" name="Picture 2" descr="PPT_Deck_Finished"/>
          <p:cNvPicPr>
            <a:picLocks noChangeAspect="1"/>
          </p:cNvPicPr>
          <p:nvPr/>
        </p:nvPicPr>
        <p:blipFill>
          <a:blip r:embed="rId2"/>
          <a:stretch>
            <a:fillRect/>
          </a:stretch>
        </p:blipFill>
        <p:spPr>
          <a:xfrm>
            <a:off x="762000" y="838200"/>
            <a:ext cx="7620000" cy="5715000"/>
          </a:xfrm>
          <a:prstGeom prst="rect">
            <a:avLst/>
          </a:prstGeom>
          <a:noFill/>
          <a:ln w="9525">
            <a:noFill/>
          </a:ln>
        </p:spPr>
      </p:pic>
      <p:sp>
        <p:nvSpPr>
          <p:cNvPr id="277507" name="Rectangle 3"/>
          <p:cNvSpPr>
            <a:spLocks noGrp="1" noChangeArrowheads="1"/>
          </p:cNvSpPr>
          <p:nvPr>
            <p:ph type="ctrTitle"/>
          </p:nvPr>
        </p:nvSpPr>
        <p:spPr>
          <a:xfrm>
            <a:off x="1328738" y="1863725"/>
            <a:ext cx="6443662" cy="3113088"/>
          </a:xfrm>
        </p:spPr>
        <p:txBody>
          <a:bodyPr/>
          <a:lstStyle>
            <a:lvl1pPr algn="ctr">
              <a:defRPr sz="5000"/>
            </a:lvl1pPr>
          </a:lstStyle>
          <a:p>
            <a:pPr fontAlgn="base"/>
            <a:r>
              <a:rPr lang="en-US" altLang="zh-CN" strike="noStrike" noProof="1"/>
              <a:t>Click to edit Master title style</a:t>
            </a:r>
            <a:endParaRPr lang="en-US" altLang="zh-CN" strike="noStrike" noProof="1"/>
          </a:p>
        </p:txBody>
      </p:sp>
      <p:sp>
        <p:nvSpPr>
          <p:cNvPr id="277510" name="Rectangle 6"/>
          <p:cNvSpPr>
            <a:spLocks noGrp="1" noChangeArrowheads="1"/>
          </p:cNvSpPr>
          <p:nvPr>
            <p:ph type="subTitle" sz="quarter" idx="1"/>
          </p:nvPr>
        </p:nvSpPr>
        <p:spPr>
          <a:xfrm>
            <a:off x="1320800" y="4965700"/>
            <a:ext cx="6451600" cy="673100"/>
          </a:xfrm>
        </p:spPr>
        <p:txBody>
          <a:bodyPr lIns="91440" tIns="45720" rIns="91440" bIns="45720"/>
          <a:lstStyle>
            <a:lvl1pPr marL="0" indent="0" algn="ctr">
              <a:buFont typeface="Wingdings" panose="05000000000000000000" pitchFamily="2" charset="2"/>
              <a:buNone/>
              <a:defRPr/>
            </a:lvl1pPr>
          </a:lstStyle>
          <a:p>
            <a:pPr fontAlgn="base"/>
            <a:r>
              <a:rPr lang="en-US" altLang="zh-CN" strike="noStrike" noProof="1"/>
              <a:t>Click to edit Master subtitle style</a:t>
            </a:r>
            <a:endParaRPr lang="en-US" alt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81750" y="77788"/>
            <a:ext cx="1847850" cy="60642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77788"/>
            <a:ext cx="5391150" cy="60642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77788"/>
            <a:ext cx="7391400" cy="684212"/>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050925" y="1447800"/>
            <a:ext cx="3436938" cy="46942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0263" y="1447800"/>
            <a:ext cx="3436937" cy="46942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050925" y="1447800"/>
            <a:ext cx="3436938" cy="4694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0263" y="1447800"/>
            <a:ext cx="3436937" cy="4694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0" tIns="0" rIns="0" bIns="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descr="PPT_Deck_Finished"/>
          <p:cNvPicPr>
            <a:picLocks noChangeAspect="1"/>
          </p:cNvPicPr>
          <p:nvPr/>
        </p:nvPicPr>
        <p:blipFill>
          <a:blip r:embed="rId13"/>
          <a:stretch>
            <a:fillRect/>
          </a:stretch>
        </p:blipFill>
        <p:spPr>
          <a:xfrm>
            <a:off x="762000" y="838200"/>
            <a:ext cx="7620000" cy="5715000"/>
          </a:xfrm>
          <a:prstGeom prst="rect">
            <a:avLst/>
          </a:prstGeom>
          <a:noFill/>
          <a:ln w="9525">
            <a:noFill/>
          </a:ln>
        </p:spPr>
      </p:pic>
      <p:sp>
        <p:nvSpPr>
          <p:cNvPr id="1027" name="Rectangle 3"/>
          <p:cNvSpPr>
            <a:spLocks noGrp="1"/>
          </p:cNvSpPr>
          <p:nvPr>
            <p:ph type="title"/>
          </p:nvPr>
        </p:nvSpPr>
        <p:spPr>
          <a:xfrm>
            <a:off x="838200" y="77788"/>
            <a:ext cx="7391400" cy="684212"/>
          </a:xfrm>
          <a:prstGeom prst="rect">
            <a:avLst/>
          </a:prstGeom>
          <a:noFill/>
          <a:ln w="9525">
            <a:noFill/>
          </a:ln>
        </p:spPr>
        <p:txBody>
          <a:bodyPr lIns="0" anchor="ctr"/>
          <a:p>
            <a:pPr lvl="0"/>
            <a:r>
              <a:rPr lang="en-US" altLang="zh-CN" dirty="0"/>
              <a:t>Slide Title</a:t>
            </a:r>
            <a:endParaRPr lang="en-US" altLang="zh-CN" dirty="0"/>
          </a:p>
        </p:txBody>
      </p:sp>
      <p:sp>
        <p:nvSpPr>
          <p:cNvPr id="1028" name="Rectangle 4"/>
          <p:cNvSpPr>
            <a:spLocks noGrp="1"/>
          </p:cNvSpPr>
          <p:nvPr>
            <p:ph type="body"/>
          </p:nvPr>
        </p:nvSpPr>
        <p:spPr>
          <a:xfrm>
            <a:off x="1050925" y="1447800"/>
            <a:ext cx="7026275" cy="4694238"/>
          </a:xfrm>
          <a:prstGeom prst="rect">
            <a:avLst/>
          </a:prstGeom>
          <a:noFill/>
          <a:ln w="9525">
            <a:noFill/>
          </a:ln>
        </p:spPr>
        <p:txBody>
          <a:bodyPr lIns="0" tIns="0" rIns="0" bIns="0" anchor="t"/>
          <a:p>
            <a:pPr lvl="0"/>
            <a:r>
              <a:rPr lang="en-US" altLang="zh-CN" dirty="0"/>
              <a:t>Body Text</a:t>
            </a:r>
            <a:endParaRPr lang="en-US" altLang="zh-CN" dirty="0"/>
          </a:p>
          <a:p>
            <a:pPr lvl="1" indent="-174625"/>
            <a:r>
              <a:rPr lang="en-US" altLang="zh-CN" dirty="0"/>
              <a:t>Second level</a:t>
            </a:r>
            <a:endParaRPr lang="en-US" altLang="zh-CN" dirty="0"/>
          </a:p>
          <a:p>
            <a:pPr lvl="2" indent="-6350"/>
            <a:r>
              <a:rPr lang="en-US" altLang="zh-CN" dirty="0"/>
              <a:t>Third level</a:t>
            </a:r>
            <a:endParaRPr lang="en-US" altLang="zh-CN" dirty="0"/>
          </a:p>
          <a:p>
            <a:pPr lvl="3" indent="0"/>
            <a:r>
              <a:rPr lang="en-US" altLang="zh-CN" dirty="0"/>
              <a:t>Fourth level</a:t>
            </a:r>
            <a:endParaRPr lang="en-US" altLang="zh-CN" dirty="0"/>
          </a:p>
          <a:p>
            <a:pPr lvl="4" indent="-1905"/>
            <a:r>
              <a:rPr lang="en-US" altLang="zh-CN" dirty="0"/>
              <a:t>Fifth level</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mj-lt"/>
          <a:ea typeface="+mj-ea"/>
          <a:cs typeface="+mj-cs"/>
        </a:defRPr>
      </a:lvl1pPr>
      <a:lvl2pPr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2pPr>
      <a:lvl3pPr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3pPr>
      <a:lvl4pPr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4pPr>
      <a:lvl5pPr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5pPr>
      <a:lvl6pPr marL="457200"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6pPr>
      <a:lvl7pPr marL="914400"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7pPr>
      <a:lvl8pPr marL="1371600"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8pPr>
      <a:lvl9pPr marL="1828800" algn="l" rtl="0" eaLnBrk="0" fontAlgn="base" hangingPunct="0">
        <a:lnSpc>
          <a:spcPct val="80000"/>
        </a:lnSpc>
        <a:spcBef>
          <a:spcPct val="0"/>
        </a:spcBef>
        <a:spcAft>
          <a:spcPct val="0"/>
        </a:spcAft>
        <a:buClr>
          <a:srgbClr val="DC0081"/>
        </a:buClr>
        <a:buFont typeface="Wingdings" panose="05000000000000000000" pitchFamily="2" charset="2"/>
        <a:defRPr sz="3000" b="1">
          <a:solidFill>
            <a:schemeClr val="tx2"/>
          </a:solidFill>
          <a:latin typeface="Arial Narrow" panose="020B0606020202030204" pitchFamily="34" charset="0"/>
        </a:defRPr>
      </a:lvl9pPr>
    </p:titleStyle>
    <p:bodyStyle>
      <a:lvl1pPr marL="228600" indent="-228600" algn="l" rtl="0" eaLnBrk="0" fontAlgn="base" hangingPunct="0">
        <a:lnSpc>
          <a:spcPct val="90000"/>
        </a:lnSpc>
        <a:spcBef>
          <a:spcPct val="40000"/>
        </a:spcBef>
        <a:spcAft>
          <a:spcPct val="0"/>
        </a:spcAft>
        <a:buClr>
          <a:srgbClr val="8DACD0"/>
        </a:buClr>
        <a:buSzPct val="70000"/>
        <a:buFont typeface="Wingdings" panose="05000000000000000000" pitchFamily="2" charset="2"/>
        <a:buBlip>
          <a:blip r:embed="rId14"/>
        </a:buBlip>
        <a:defRPr sz="2400" b="1">
          <a:solidFill>
            <a:schemeClr val="tx1"/>
          </a:solidFill>
          <a:latin typeface="+mn-lt"/>
          <a:ea typeface="+mn-ea"/>
          <a:cs typeface="+mn-cs"/>
        </a:defRPr>
      </a:lvl1pPr>
      <a:lvl2pPr marL="631825" indent="-174625" algn="l" rtl="0" eaLnBrk="0" fontAlgn="base" hangingPunct="0">
        <a:spcBef>
          <a:spcPct val="40000"/>
        </a:spcBef>
        <a:spcAft>
          <a:spcPct val="0"/>
        </a:spcAft>
        <a:buClr>
          <a:srgbClr val="8DACD0"/>
        </a:buClr>
        <a:buFont typeface="Wingdings" panose="05000000000000000000" pitchFamily="2" charset="2"/>
        <a:buChar char=""/>
        <a:defRPr sz="2400">
          <a:solidFill>
            <a:schemeClr val="tx1"/>
          </a:solidFill>
          <a:latin typeface="+mn-lt"/>
        </a:defRPr>
      </a:lvl2pPr>
      <a:lvl3pPr marL="860425" indent="-6350" algn="l" rtl="0" eaLnBrk="0" fontAlgn="base" hangingPunct="0">
        <a:spcBef>
          <a:spcPct val="20000"/>
        </a:spcBef>
        <a:spcAft>
          <a:spcPct val="0"/>
        </a:spcAft>
        <a:defRPr sz="2000">
          <a:solidFill>
            <a:schemeClr val="tx1"/>
          </a:solidFill>
          <a:latin typeface="+mn-lt"/>
        </a:defRPr>
      </a:lvl3pPr>
      <a:lvl4pPr marL="1089025" algn="l" rtl="0" eaLnBrk="0" fontAlgn="base" hangingPunct="0">
        <a:spcBef>
          <a:spcPct val="20000"/>
        </a:spcBef>
        <a:spcAft>
          <a:spcPct val="0"/>
        </a:spcAft>
        <a:defRPr sz="2000">
          <a:solidFill>
            <a:schemeClr val="tx1"/>
          </a:solidFill>
          <a:latin typeface="+mn-lt"/>
        </a:defRPr>
      </a:lvl4pPr>
      <a:lvl5pPr marL="1313180" indent="-1905" algn="l" rtl="0" eaLnBrk="0" fontAlgn="base" hangingPunct="0">
        <a:spcBef>
          <a:spcPct val="20000"/>
        </a:spcBef>
        <a:spcAft>
          <a:spcPct val="0"/>
        </a:spcAft>
        <a:defRPr sz="2000">
          <a:solidFill>
            <a:schemeClr val="tx1"/>
          </a:solidFill>
          <a:latin typeface="+mn-lt"/>
        </a:defRPr>
      </a:lvl5pPr>
      <a:lvl6pPr marL="1770380" indent="-1905" algn="l" rtl="0" eaLnBrk="0" fontAlgn="base" hangingPunct="0">
        <a:spcBef>
          <a:spcPct val="20000"/>
        </a:spcBef>
        <a:spcAft>
          <a:spcPct val="0"/>
        </a:spcAft>
        <a:defRPr sz="2000">
          <a:solidFill>
            <a:schemeClr val="tx1"/>
          </a:solidFill>
          <a:latin typeface="+mn-lt"/>
        </a:defRPr>
      </a:lvl6pPr>
      <a:lvl7pPr marL="2227580" indent="-1905" algn="l" rtl="0" eaLnBrk="0" fontAlgn="base" hangingPunct="0">
        <a:spcBef>
          <a:spcPct val="20000"/>
        </a:spcBef>
        <a:spcAft>
          <a:spcPct val="0"/>
        </a:spcAft>
        <a:defRPr sz="2000">
          <a:solidFill>
            <a:schemeClr val="tx1"/>
          </a:solidFill>
          <a:latin typeface="+mn-lt"/>
        </a:defRPr>
      </a:lvl7pPr>
      <a:lvl8pPr marL="2684780" indent="-1905" algn="l" rtl="0" eaLnBrk="0" fontAlgn="base" hangingPunct="0">
        <a:spcBef>
          <a:spcPct val="20000"/>
        </a:spcBef>
        <a:spcAft>
          <a:spcPct val="0"/>
        </a:spcAft>
        <a:defRPr sz="2000">
          <a:solidFill>
            <a:schemeClr val="tx1"/>
          </a:solidFill>
          <a:latin typeface="+mn-lt"/>
        </a:defRPr>
      </a:lvl8pPr>
      <a:lvl9pPr marL="3141980" indent="-1905" algn="l" rtl="0" eaLnBrk="0" fontAlgn="base" hangingPunct="0">
        <a:spcBef>
          <a:spcPct val="20000"/>
        </a:spcBef>
        <a:spcAft>
          <a:spcPct val="0"/>
        </a:spcAft>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7.xml"/><Relationship Id="rId5" Type="http://schemas.openxmlformats.org/officeDocument/2006/relationships/image" Target="../media/image46.png"/><Relationship Id="rId4" Type="http://schemas.microsoft.com/office/2007/relationships/media" Target="file:///F:\&#21326;&#20013;&#24037;&#23398;&#38498;&#20250;&#35758;&#25991;&#20214;\11765502.wmv" TargetMode="External"/><Relationship Id="rId3" Type="http://schemas.openxmlformats.org/officeDocument/2006/relationships/video" Target="file:///F:\&#21326;&#20013;&#24037;&#23398;&#38498;&#20250;&#35758;&#25991;&#20214;\11765502.wmv" TargetMode="External"/><Relationship Id="rId2" Type="http://schemas.openxmlformats.org/officeDocument/2006/relationships/image" Target="../media/image45.png"/><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jpeg"/></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oleObject" Target="../embeddings/oleObject5.bin"/><Relationship Id="rId1" Type="http://schemas.openxmlformats.org/officeDocument/2006/relationships/image" Target="../media/image49.jpe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53.emf"/><Relationship Id="rId1"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54.e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6.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5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1.jpeg"/><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image" Target="../media/image5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image" Target="../media/image6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9" Type="http://schemas.openxmlformats.org/officeDocument/2006/relationships/vmlDrawing" Target="../drawings/vmlDrawing13.vml"/><Relationship Id="rId8" Type="http://schemas.openxmlformats.org/officeDocument/2006/relationships/slideLayout" Target="../slideLayouts/slideLayout2.xml"/><Relationship Id="rId7" Type="http://schemas.openxmlformats.org/officeDocument/2006/relationships/image" Target="../media/image71.wmf"/><Relationship Id="rId6" Type="http://schemas.openxmlformats.org/officeDocument/2006/relationships/oleObject" Target="../embeddings/oleObject13.bin"/><Relationship Id="rId5" Type="http://schemas.openxmlformats.org/officeDocument/2006/relationships/image" Target="../media/image70.jpe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0" Type="http://schemas.openxmlformats.org/officeDocument/2006/relationships/notesSlide" Target="../notesSlides/notesSlide5.xml"/><Relationship Id="rId1" Type="http://schemas.openxmlformats.org/officeDocument/2006/relationships/image" Target="../media/image6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image" Target="../media/image6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60.png"/><Relationship Id="rId1" Type="http://schemas.openxmlformats.org/officeDocument/2006/relationships/image" Target="../media/image7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image" Target="../media/image75.jpeg"/></Relationships>
</file>

<file path=ppt/slides/_rels/slide36.xml.rels><?xml version="1.0" encoding="UTF-8" standalone="yes"?>
<Relationships xmlns="http://schemas.openxmlformats.org/package/2006/relationships"><Relationship Id="rId9" Type="http://schemas.openxmlformats.org/officeDocument/2006/relationships/image" Target="../media/image83.jpeg"/><Relationship Id="rId8" Type="http://schemas.openxmlformats.org/officeDocument/2006/relationships/image" Target="../media/image2.png"/><Relationship Id="rId7" Type="http://schemas.openxmlformats.org/officeDocument/2006/relationships/image" Target="../media/image82.jpeg"/><Relationship Id="rId6" Type="http://schemas.openxmlformats.org/officeDocument/2006/relationships/image" Target="../media/image81.GIF"/><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5.jpeg"/><Relationship Id="rId2" Type="http://schemas.openxmlformats.org/officeDocument/2006/relationships/image" Target="../media/image44.png"/><Relationship Id="rId12" Type="http://schemas.openxmlformats.org/officeDocument/2006/relationships/slideLayout" Target="../slideLayouts/slideLayout2.xml"/><Relationship Id="rId11" Type="http://schemas.openxmlformats.org/officeDocument/2006/relationships/image" Target="../media/image85.jpeg"/><Relationship Id="rId10" Type="http://schemas.openxmlformats.org/officeDocument/2006/relationships/image" Target="../media/image84.png"/><Relationship Id="rId1" Type="http://schemas.openxmlformats.org/officeDocument/2006/relationships/image" Target="../media/image78.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86.jpeg"/><Relationship Id="rId1" Type="http://schemas.openxmlformats.org/officeDocument/2006/relationships/image" Target="../media/image74.jpeg"/></Relationships>
</file>

<file path=ppt/slides/_rels/slide39.xml.rels><?xml version="1.0" encoding="UTF-8" standalone="yes"?>
<Relationships xmlns="http://schemas.openxmlformats.org/package/2006/relationships"><Relationship Id="rId9" Type="http://schemas.openxmlformats.org/officeDocument/2006/relationships/image" Target="../media/image95.jpeg"/><Relationship Id="rId8" Type="http://schemas.openxmlformats.org/officeDocument/2006/relationships/image" Target="../media/image94.jpeg"/><Relationship Id="rId7" Type="http://schemas.openxmlformats.org/officeDocument/2006/relationships/image" Target="../media/image93.GIF"/><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png"/><Relationship Id="rId3" Type="http://schemas.openxmlformats.org/officeDocument/2006/relationships/image" Target="../media/image89.jpeg"/><Relationship Id="rId2" Type="http://schemas.openxmlformats.org/officeDocument/2006/relationships/image" Target="../media/image88.jpeg"/><Relationship Id="rId13" Type="http://schemas.openxmlformats.org/officeDocument/2006/relationships/slideLayout" Target="../slideLayouts/slideLayout7.xml"/><Relationship Id="rId12" Type="http://schemas.openxmlformats.org/officeDocument/2006/relationships/image" Target="../media/image56.jpeg"/><Relationship Id="rId11" Type="http://schemas.openxmlformats.org/officeDocument/2006/relationships/image" Target="../media/image97.jpeg"/><Relationship Id="rId10" Type="http://schemas.openxmlformats.org/officeDocument/2006/relationships/image" Target="../media/image96.jpeg"/><Relationship Id="rId1" Type="http://schemas.openxmlformats.org/officeDocument/2006/relationships/image" Target="../media/image87.jpeg"/></Relationships>
</file>

<file path=ppt/slides/_rels/slide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oleObject" Target="../embeddings/oleObject2.bin"/><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98.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0.GIF"/><Relationship Id="rId3" Type="http://schemas.openxmlformats.org/officeDocument/2006/relationships/image" Target="../media/image99.jpeg"/><Relationship Id="rId2" Type="http://schemas.openxmlformats.org/officeDocument/2006/relationships/image" Target="../media/image2.png"/><Relationship Id="rId1" Type="http://schemas.openxmlformats.org/officeDocument/2006/relationships/image" Target="../media/image6.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jpeg"/><Relationship Id="rId2" Type="http://schemas.openxmlformats.org/officeDocument/2006/relationships/image" Target="../media/image6.jpeg"/><Relationship Id="rId1" Type="http://schemas.openxmlformats.org/officeDocument/2006/relationships/image" Target="../media/image74.jpe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6.jpe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6.jpeg"/><Relationship Id="rId7" Type="http://schemas.openxmlformats.org/officeDocument/2006/relationships/image" Target="../media/image109.jpeg"/><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103.GIF"/></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114.jpeg"/><Relationship Id="rId4" Type="http://schemas.openxmlformats.org/officeDocument/2006/relationships/image" Target="../media/image113.png"/><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image" Target="../media/image110.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image" Target="../media/image75.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118.png"/><Relationship Id="rId1" Type="http://schemas.openxmlformats.org/officeDocument/2006/relationships/image" Target="../media/image75.jpeg"/></Relationships>
</file>

<file path=ppt/slides/_rels/slide5.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oleObject" Target="../embeddings/oleObject3.bin"/><Relationship Id="rId13" Type="http://schemas.openxmlformats.org/officeDocument/2006/relationships/vmlDrawing" Target="../drawings/vmlDrawing3.vml"/><Relationship Id="rId12"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21.GIF"/><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4.GIF"/><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0" Type="http://schemas.openxmlformats.org/officeDocument/2006/relationships/slideLayout" Target="../slideLayouts/slideLayout7.xml"/><Relationship Id="rId2" Type="http://schemas.openxmlformats.org/officeDocument/2006/relationships/image" Target="../media/image26.jpeg"/><Relationship Id="rId19" Type="http://schemas.openxmlformats.org/officeDocument/2006/relationships/image" Target="../media/image43.GIF"/><Relationship Id="rId18" Type="http://schemas.openxmlformats.org/officeDocument/2006/relationships/image" Target="../media/image42.png"/><Relationship Id="rId17" Type="http://schemas.openxmlformats.org/officeDocument/2006/relationships/image" Target="../media/image41.png"/><Relationship Id="rId16" Type="http://schemas.openxmlformats.org/officeDocument/2006/relationships/image" Target="../media/image40.png"/><Relationship Id="rId15" Type="http://schemas.openxmlformats.org/officeDocument/2006/relationships/image" Target="../media/image39.jpeg"/><Relationship Id="rId14" Type="http://schemas.openxmlformats.org/officeDocument/2006/relationships/image" Target="../media/image38.png"/><Relationship Id="rId13" Type="http://schemas.openxmlformats.org/officeDocument/2006/relationships/image" Target="../media/image37.jpeg"/><Relationship Id="rId12" Type="http://schemas.openxmlformats.org/officeDocument/2006/relationships/image" Target="../media/image36.jpeg"/><Relationship Id="rId11" Type="http://schemas.openxmlformats.org/officeDocument/2006/relationships/image" Target="../media/image35.jpeg"/><Relationship Id="rId10" Type="http://schemas.openxmlformats.org/officeDocument/2006/relationships/image" Target="../media/image34.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Picture 2" descr="newblutitle"/>
          <p:cNvPicPr>
            <a:picLocks noChangeAspect="1"/>
          </p:cNvPicPr>
          <p:nvPr/>
        </p:nvPicPr>
        <p:blipFill>
          <a:blip r:embed="rId1"/>
          <a:srcRect l="986" t="4868" r="4527" b="2986"/>
          <a:stretch>
            <a:fillRect/>
          </a:stretch>
        </p:blipFill>
        <p:spPr>
          <a:xfrm>
            <a:off x="0" y="0"/>
            <a:ext cx="9144000" cy="6858000"/>
          </a:xfrm>
          <a:prstGeom prst="rect">
            <a:avLst/>
          </a:prstGeom>
          <a:noFill/>
          <a:ln w="9525">
            <a:noFill/>
          </a:ln>
        </p:spPr>
      </p:pic>
      <p:sp>
        <p:nvSpPr>
          <p:cNvPr id="5122" name="Text Box 3"/>
          <p:cNvSpPr txBox="1"/>
          <p:nvPr/>
        </p:nvSpPr>
        <p:spPr>
          <a:xfrm>
            <a:off x="676275" y="1743075"/>
            <a:ext cx="8248650" cy="1158875"/>
          </a:xfrm>
          <a:prstGeom prst="rect">
            <a:avLst/>
          </a:prstGeom>
          <a:noFill/>
          <a:ln w="9525">
            <a:noFill/>
          </a:ln>
          <a:effectLst>
            <a:outerShdw dist="35921" dir="2699999" algn="ctr" rotWithShape="0">
              <a:schemeClr val="bg1"/>
            </a:outerShdw>
          </a:effectLst>
        </p:spPr>
        <p:txBody>
          <a:bodyPr anchor="t">
            <a:spAutoFit/>
          </a:bodyPr>
          <a:p>
            <a:pPr eaLnBrk="0" hangingPunct="0">
              <a:spcBef>
                <a:spcPct val="50000"/>
              </a:spcBef>
              <a:buSzTx/>
            </a:pPr>
            <a:r>
              <a:rPr lang="zh-CN" altLang="en-US" sz="7000">
                <a:solidFill>
                  <a:srgbClr val="FCA304"/>
                </a:solidFill>
                <a:latin typeface="Times New Roman" panose="02020603050405020304" pitchFamily="18" charset="0"/>
                <a:ea typeface="华文行楷" panose="02010800040101010101" pitchFamily="2" charset="-122"/>
              </a:rPr>
              <a:t>信息系统分析与设计</a:t>
            </a:r>
            <a:endParaRPr lang="zh-CN" altLang="en-US" sz="7000">
              <a:latin typeface="Franklin Gothic Book" panose="020B0503020102020204" pitchFamily="34" charset="0"/>
              <a:ea typeface="华文行楷" panose="02010800040101010101" pitchFamily="2" charset="-122"/>
            </a:endParaRPr>
          </a:p>
        </p:txBody>
      </p:sp>
      <p:sp>
        <p:nvSpPr>
          <p:cNvPr id="5123" name="Line 4"/>
          <p:cNvSpPr/>
          <p:nvPr/>
        </p:nvSpPr>
        <p:spPr>
          <a:xfrm flipH="1">
            <a:off x="633413" y="876300"/>
            <a:ext cx="4076700" cy="0"/>
          </a:xfrm>
          <a:prstGeom prst="line">
            <a:avLst/>
          </a:prstGeom>
          <a:ln w="25400" cap="flat" cmpd="sng">
            <a:solidFill>
              <a:schemeClr val="bg1"/>
            </a:solidFill>
            <a:prstDash val="solid"/>
            <a:round/>
            <a:headEnd type="none" w="med" len="med"/>
            <a:tailEnd type="none" w="med" len="med"/>
          </a:ln>
        </p:spPr>
      </p:sp>
      <p:sp>
        <p:nvSpPr>
          <p:cNvPr id="5124" name="Line 5"/>
          <p:cNvSpPr/>
          <p:nvPr/>
        </p:nvSpPr>
        <p:spPr>
          <a:xfrm flipH="1">
            <a:off x="638175" y="4224338"/>
            <a:ext cx="7924800" cy="0"/>
          </a:xfrm>
          <a:prstGeom prst="line">
            <a:avLst/>
          </a:prstGeom>
          <a:ln w="25400" cap="flat" cmpd="sng">
            <a:solidFill>
              <a:schemeClr val="bg1"/>
            </a:solidFill>
            <a:prstDash val="solid"/>
            <a:round/>
            <a:headEnd type="none" w="med" len="med"/>
            <a:tailEnd type="none" w="med" len="med"/>
          </a:ln>
        </p:spPr>
      </p:sp>
      <p:sp>
        <p:nvSpPr>
          <p:cNvPr id="5125" name="Text Box 6"/>
          <p:cNvSpPr txBox="1"/>
          <p:nvPr/>
        </p:nvSpPr>
        <p:spPr>
          <a:xfrm>
            <a:off x="533400" y="501650"/>
            <a:ext cx="4300538" cy="336550"/>
          </a:xfrm>
          <a:prstGeom prst="rect">
            <a:avLst/>
          </a:prstGeom>
          <a:noFill/>
          <a:ln w="9525">
            <a:noFill/>
          </a:ln>
        </p:spPr>
        <p:txBody>
          <a:bodyPr anchor="t">
            <a:spAutoFit/>
          </a:bodyPr>
          <a:p>
            <a:pPr eaLnBrk="0" hangingPunct="0">
              <a:spcBef>
                <a:spcPct val="50000"/>
              </a:spcBef>
            </a:pPr>
            <a:r>
              <a:rPr lang="zh-CN" altLang="en-US" sz="1600" dirty="0">
                <a:solidFill>
                  <a:srgbClr val="FFFF99"/>
                </a:solidFill>
                <a:latin typeface="Times New Roman" panose="02020603050405020304" pitchFamily="18" charset="0"/>
                <a:ea typeface="楷体_GB2312" panose="02010609030101010101" pitchFamily="49" charset="-122"/>
              </a:rPr>
              <a:t>信息管理与信息系统专业</a:t>
            </a:r>
            <a:endParaRPr lang="zh-CN" altLang="en-US" sz="1600" dirty="0">
              <a:solidFill>
                <a:srgbClr val="FFFF99"/>
              </a:solidFill>
              <a:latin typeface="Times New Roman" panose="02020603050405020304" pitchFamily="18" charset="0"/>
              <a:ea typeface="楷体_GB2312" panose="02010609030101010101" pitchFamily="49" charset="-122"/>
            </a:endParaRPr>
          </a:p>
        </p:txBody>
      </p:sp>
      <p:sp>
        <p:nvSpPr>
          <p:cNvPr id="5126" name="Text Box 7"/>
          <p:cNvSpPr txBox="1"/>
          <p:nvPr/>
        </p:nvSpPr>
        <p:spPr>
          <a:xfrm>
            <a:off x="5029200" y="5486400"/>
            <a:ext cx="3562350" cy="396875"/>
          </a:xfrm>
          <a:prstGeom prst="rect">
            <a:avLst/>
          </a:prstGeom>
          <a:noFill/>
          <a:ln w="9525">
            <a:noFill/>
          </a:ln>
        </p:spPr>
        <p:txBody>
          <a:bodyPr anchor="t">
            <a:spAutoFit/>
          </a:bodyPr>
          <a:p>
            <a:pPr eaLnBrk="0" hangingPunct="0">
              <a:spcBef>
                <a:spcPct val="50000"/>
              </a:spcBef>
            </a:pPr>
            <a:endParaRPr lang="zh-CN" altLang="en-US" sz="2000" b="0" dirty="0">
              <a:latin typeface="Times New Roman" panose="02020603050405020304" pitchFamily="18" charset="0"/>
              <a:ea typeface="宋体" panose="02010600030101010101" pitchFamily="2" charset="-122"/>
            </a:endParaRPr>
          </a:p>
        </p:txBody>
      </p:sp>
      <p:sp>
        <p:nvSpPr>
          <p:cNvPr id="5127" name="Text Box 8"/>
          <p:cNvSpPr txBox="1"/>
          <p:nvPr/>
        </p:nvSpPr>
        <p:spPr>
          <a:xfrm>
            <a:off x="5981700" y="5622925"/>
            <a:ext cx="2438400" cy="396875"/>
          </a:xfrm>
          <a:prstGeom prst="rect">
            <a:avLst/>
          </a:prstGeom>
          <a:noFill/>
          <a:ln w="9525">
            <a:noFill/>
          </a:ln>
        </p:spPr>
        <p:txBody>
          <a:bodyPr anchor="t">
            <a:spAutoFit/>
          </a:bodyPr>
          <a:p>
            <a:pPr eaLnBrk="0" hangingPunct="0">
              <a:spcBef>
                <a:spcPct val="50000"/>
              </a:spcBef>
            </a:pPr>
            <a:r>
              <a:rPr lang="zh-CN" altLang="en-US" sz="2000" b="0" dirty="0">
                <a:solidFill>
                  <a:srgbClr val="FFFFFF"/>
                </a:solidFill>
                <a:latin typeface="Times New Roman" panose="02020603050405020304" pitchFamily="18" charset="0"/>
                <a:ea typeface="宋体" panose="02010600030101010101" pitchFamily="2" charset="-122"/>
              </a:rPr>
              <a:t>授课教师：</a:t>
            </a:r>
            <a:endParaRPr lang="zh-CN" altLang="en-US" sz="2000" b="0" dirty="0">
              <a:solidFill>
                <a:srgbClr val="FFFFFF"/>
              </a:solidFill>
              <a:latin typeface="Times New Roman" panose="02020603050405020304" pitchFamily="18" charset="0"/>
              <a:ea typeface="宋体" panose="02010600030101010101" pitchFamily="2" charset="-122"/>
            </a:endParaRPr>
          </a:p>
        </p:txBody>
      </p:sp>
      <p:sp>
        <p:nvSpPr>
          <p:cNvPr id="5128" name="Text Box 9"/>
          <p:cNvSpPr txBox="1"/>
          <p:nvPr/>
        </p:nvSpPr>
        <p:spPr>
          <a:xfrm>
            <a:off x="5562600" y="6049963"/>
            <a:ext cx="3581400" cy="396875"/>
          </a:xfrm>
          <a:prstGeom prst="rect">
            <a:avLst/>
          </a:prstGeom>
          <a:noFill/>
          <a:ln w="9525">
            <a:noFill/>
          </a:ln>
        </p:spPr>
        <p:txBody>
          <a:bodyPr anchor="t">
            <a:spAutoFit/>
          </a:bodyPr>
          <a:p>
            <a:pPr eaLnBrk="0" hangingPunct="0">
              <a:spcBef>
                <a:spcPct val="50000"/>
              </a:spcBef>
            </a:pPr>
            <a:r>
              <a:rPr lang="en-US" altLang="zh-CN" sz="2000" b="0" dirty="0">
                <a:solidFill>
                  <a:srgbClr val="FFFFFF"/>
                </a:solidFill>
                <a:latin typeface="Times New Roman" panose="02020603050405020304" pitchFamily="18" charset="0"/>
                <a:ea typeface="宋体" panose="02010600030101010101" pitchFamily="2" charset="-122"/>
              </a:rPr>
              <a:t>Email:</a:t>
            </a:r>
            <a:endParaRPr lang="en-US" altLang="zh-CN" sz="2000" b="0" dirty="0">
              <a:solidFill>
                <a:srgbClr val="FFFFFF"/>
              </a:solidFill>
              <a:latin typeface="Times New Roman" panose="02020603050405020304" pitchFamily="18" charset="0"/>
              <a:ea typeface="宋体" panose="02010600030101010101" pitchFamily="2" charset="-122"/>
            </a:endParaRPr>
          </a:p>
        </p:txBody>
      </p:sp>
      <p:sp>
        <p:nvSpPr>
          <p:cNvPr id="5129" name="Text Box 10"/>
          <p:cNvSpPr txBox="1"/>
          <p:nvPr/>
        </p:nvSpPr>
        <p:spPr>
          <a:xfrm>
            <a:off x="5562600" y="6446838"/>
            <a:ext cx="2514600" cy="396875"/>
          </a:xfrm>
          <a:prstGeom prst="rect">
            <a:avLst/>
          </a:prstGeom>
          <a:noFill/>
          <a:ln w="9525">
            <a:noFill/>
          </a:ln>
        </p:spPr>
        <p:txBody>
          <a:bodyPr anchor="t">
            <a:spAutoFit/>
          </a:bodyPr>
          <a:p>
            <a:pPr eaLnBrk="0" hangingPunct="0">
              <a:spcBef>
                <a:spcPct val="50000"/>
              </a:spcBef>
            </a:pPr>
            <a:r>
              <a:rPr lang="en-US" altLang="zh-CN" sz="2000" b="0" dirty="0">
                <a:solidFill>
                  <a:srgbClr val="FFFFFF"/>
                </a:solidFill>
                <a:latin typeface="Times New Roman" panose="02020603050405020304" pitchFamily="18" charset="0"/>
                <a:ea typeface="宋体" panose="02010600030101010101" pitchFamily="2" charset="-122"/>
              </a:rPr>
              <a:t>Mobile:</a:t>
            </a:r>
            <a:endParaRPr lang="en-US" altLang="zh-CN" sz="2000" b="0" dirty="0">
              <a:solidFill>
                <a:srgbClr val="FFFFFF"/>
              </a:solidFill>
              <a:latin typeface="Times New Roman" panose="02020603050405020304" pitchFamily="18" charset="0"/>
              <a:ea typeface="宋体" panose="02010600030101010101" pitchFamily="2" charset="-122"/>
            </a:endParaRPr>
          </a:p>
        </p:txBody>
      </p:sp>
      <p:sp>
        <p:nvSpPr>
          <p:cNvPr id="5130" name="Text Box 11"/>
          <p:cNvSpPr txBox="1"/>
          <p:nvPr/>
        </p:nvSpPr>
        <p:spPr>
          <a:xfrm>
            <a:off x="457200" y="3429000"/>
            <a:ext cx="8315325" cy="641350"/>
          </a:xfrm>
          <a:prstGeom prst="rect">
            <a:avLst/>
          </a:prstGeom>
          <a:noFill/>
          <a:ln w="9525">
            <a:noFill/>
          </a:ln>
        </p:spPr>
        <p:txBody>
          <a:bodyPr anchor="t">
            <a:spAutoFit/>
          </a:bodyPr>
          <a:p>
            <a:pPr algn="ctr" eaLnBrk="0" hangingPunct="0">
              <a:spcBef>
                <a:spcPct val="50000"/>
              </a:spcBef>
            </a:pPr>
            <a:r>
              <a:rPr lang="en-US" altLang="zh-CN" sz="3600" dirty="0">
                <a:solidFill>
                  <a:srgbClr val="FFFFFF"/>
                </a:solidFill>
                <a:latin typeface="Times New Roman" panose="02020603050405020304" pitchFamily="18" charset="0"/>
                <a:ea typeface="宋体" panose="02010600030101010101" pitchFamily="2" charset="-122"/>
              </a:rPr>
              <a:t>Information System Analysis and Design</a:t>
            </a:r>
            <a:endParaRPr lang="zh-CN" altLang="en-US" sz="3600" dirty="0">
              <a:solidFill>
                <a:srgbClr val="FFFFFF"/>
              </a:solidFill>
              <a:latin typeface="Times New Roman" panose="02020603050405020304" pitchFamily="18" charset="0"/>
              <a:ea typeface="宋体" panose="02010600030101010101" pitchFamily="2" charset="-122"/>
            </a:endParaRPr>
          </a:p>
        </p:txBody>
      </p:sp>
    </p:spTree>
  </p:cSld>
  <p:clrMapOvr>
    <a:masterClrMapping/>
  </p:clrMapOvr>
  <p:transition spd="med">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2301" name="AutoShape 29"/>
          <p:cNvSpPr>
            <a:spLocks noChangeArrowheads="1"/>
          </p:cNvSpPr>
          <p:nvPr/>
        </p:nvSpPr>
        <p:spPr bwMode="auto">
          <a:xfrm>
            <a:off x="4324350" y="1570038"/>
            <a:ext cx="3810000" cy="914400"/>
          </a:xfrm>
          <a:prstGeom prst="downArrowCallout">
            <a:avLst>
              <a:gd name="adj1" fmla="val 104167"/>
              <a:gd name="adj2" fmla="val 104167"/>
              <a:gd name="adj3" fmla="val 16667"/>
              <a:gd name="adj4" fmla="val 66667"/>
            </a:avLst>
          </a:prstGeom>
          <a:gradFill rotWithShape="0">
            <a:gsLst>
              <a:gs pos="0">
                <a:srgbClr val="FFCC00"/>
              </a:gs>
              <a:gs pos="50000">
                <a:srgbClr val="FFCC00">
                  <a:gamma/>
                  <a:tint val="5882"/>
                  <a:invGamma/>
                </a:srgbClr>
              </a:gs>
              <a:gs pos="100000">
                <a:srgbClr val="FFCC00"/>
              </a:gs>
            </a:gsLst>
            <a:lin ang="5400000" scaled="1"/>
          </a:gradFill>
          <a:ln w="9525">
            <a:solidFill>
              <a:schemeClr val="bg2"/>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endParaRPr kumimoji="0" lang="zh-CN" altLang="en-US" sz="20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17410" name="Rectangle 20"/>
          <p:cNvSpPr/>
          <p:nvPr/>
        </p:nvSpPr>
        <p:spPr>
          <a:xfrm>
            <a:off x="952500" y="1600200"/>
            <a:ext cx="2971800" cy="484188"/>
          </a:xfrm>
          <a:prstGeom prst="rect">
            <a:avLst/>
          </a:prstGeom>
          <a:solidFill>
            <a:srgbClr val="FF6600"/>
          </a:solidFill>
          <a:ln w="6350">
            <a:noFill/>
          </a:ln>
        </p:spPr>
        <p:txBody>
          <a:bodyPr lIns="0" tIns="0" rIns="0" bIns="0" anchor="ctr" anchorCtr="1"/>
          <a:p>
            <a:pPr algn="ctr" eaLnBrk="0" hangingPunct="0"/>
            <a:r>
              <a:rPr lang="zh-CN" altLang="en-US" sz="2400" dirty="0">
                <a:solidFill>
                  <a:schemeClr val="bg1"/>
                </a:solidFill>
                <a:latin typeface="Arial" panose="020B0604020202020204" pitchFamily="34" charset="0"/>
                <a:ea typeface="楷体_GB2312" panose="02010609030101010101" pitchFamily="49" charset="-122"/>
              </a:rPr>
              <a:t>信息的表现方式</a:t>
            </a:r>
            <a:endParaRPr lang="zh-CN" altLang="en-US" sz="2400" dirty="0">
              <a:solidFill>
                <a:schemeClr val="bg1"/>
              </a:solidFill>
              <a:latin typeface="Arial" panose="020B0604020202020204" pitchFamily="34" charset="0"/>
              <a:ea typeface="楷体_GB2312" panose="02010609030101010101" pitchFamily="49" charset="-122"/>
            </a:endParaRPr>
          </a:p>
        </p:txBody>
      </p:sp>
      <p:sp>
        <p:nvSpPr>
          <p:cNvPr id="2102293" name="Line 21"/>
          <p:cNvSpPr>
            <a:spLocks noChangeShapeType="1"/>
          </p:cNvSpPr>
          <p:nvPr/>
        </p:nvSpPr>
        <p:spPr bwMode="auto">
          <a:xfrm>
            <a:off x="2595563" y="2943225"/>
            <a:ext cx="1588" cy="2663825"/>
          </a:xfrm>
          <a:prstGeom prst="line">
            <a:avLst/>
          </a:prstGeom>
          <a:noFill/>
          <a:ln w="22225">
            <a:solidFill>
              <a:srgbClr val="FF6600"/>
            </a:solidFill>
            <a:round/>
          </a:ln>
          <a:effectLst/>
        </p:spPr>
        <p:txBody>
          <a:bodyPr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endParaRPr kumimoji="0" lang="zh-CN" altLang="en-US" sz="20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2102294" name="Freeform 22"/>
          <p:cNvSpPr/>
          <p:nvPr/>
        </p:nvSpPr>
        <p:spPr bwMode="auto">
          <a:xfrm>
            <a:off x="1409700" y="2409825"/>
            <a:ext cx="1544638" cy="327025"/>
          </a:xfrm>
          <a:custGeom>
            <a:avLst/>
            <a:gdLst/>
            <a:ahLst/>
            <a:cxnLst>
              <a:cxn ang="0">
                <a:pos x="0" y="0"/>
              </a:cxn>
              <a:cxn ang="0">
                <a:pos x="3033" y="0"/>
              </a:cxn>
              <a:cxn ang="0">
                <a:pos x="3715" y="877"/>
              </a:cxn>
              <a:cxn ang="0">
                <a:pos x="3033" y="1752"/>
              </a:cxn>
            </a:cxnLst>
            <a:rect l="0" t="0" r="r" b="b"/>
            <a:pathLst>
              <a:path w="3715" h="1752">
                <a:moveTo>
                  <a:pt x="0" y="0"/>
                </a:moveTo>
                <a:lnTo>
                  <a:pt x="3033" y="0"/>
                </a:lnTo>
                <a:lnTo>
                  <a:pt x="3715" y="877"/>
                </a:lnTo>
                <a:lnTo>
                  <a:pt x="3033" y="1752"/>
                </a:lnTo>
              </a:path>
            </a:pathLst>
          </a:custGeom>
          <a:noFill/>
          <a:ln w="22225" cap="flat" cmpd="sng">
            <a:solidFill>
              <a:schemeClr val="hlink"/>
            </a:solidFill>
            <a:prstDash val="solid"/>
            <a:round/>
          </a:ln>
          <a:effectLst/>
        </p:spPr>
        <p:txBody>
          <a:bodyPr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endParaRPr kumimoji="0" lang="zh-CN" altLang="en-US" sz="20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2102295" name="Rectangle 23"/>
          <p:cNvSpPr>
            <a:spLocks noChangeArrowheads="1"/>
          </p:cNvSpPr>
          <p:nvPr/>
        </p:nvSpPr>
        <p:spPr bwMode="auto">
          <a:xfrm>
            <a:off x="1023938" y="3124200"/>
            <a:ext cx="1223963" cy="1000125"/>
          </a:xfrm>
          <a:prstGeom prst="rect">
            <a:avLst/>
          </a:prstGeom>
          <a:noFill/>
          <a:ln w="6350">
            <a:noFill/>
            <a:miter lim="800000"/>
          </a:ln>
          <a:effectLst/>
        </p:spPr>
        <p:txBody>
          <a:bodyPr lIns="0" tIns="0" rIns="0" bIns="0" anchor="ctr">
            <a:spAutoFit/>
          </a:bodyPr>
          <a:lstStyle/>
          <a:p>
            <a:pPr marL="0" marR="0" lvl="0" indent="0" algn="l" defTabSz="330200" rtl="0" eaLnBrk="1" fontAlgn="base" latinLnBrk="0" hangingPunct="1">
              <a:lnSpc>
                <a:spcPct val="100000"/>
              </a:lnSpc>
              <a:spcBef>
                <a:spcPct val="20000"/>
              </a:spcBef>
              <a:spcAft>
                <a:spcPct val="0"/>
              </a:spcAft>
              <a:buClrTx/>
              <a:buSzTx/>
              <a:buFontTx/>
              <a:buNone/>
              <a:tabLst>
                <a:tab pos="8521700" algn="r"/>
              </a:tabLst>
              <a:defRPr/>
            </a:pPr>
            <a:r>
              <a:rPr kumimoji="0" lang="zh-CN" altLang="en-US" sz="2000" b="0" i="0" u="sng" strike="noStrike" kern="1200" cap="none" spc="0" normalizeH="0" baseline="0" noProof="0">
                <a:ln>
                  <a:noFill/>
                </a:ln>
                <a:solidFill>
                  <a:srgbClr val="CC3300"/>
                </a:solidFill>
                <a:effectLst>
                  <a:outerShdw blurRad="38100" dist="38100" dir="2700000" algn="tl">
                    <a:srgbClr val="C0C0C0"/>
                  </a:outerShdw>
                </a:effectLst>
                <a:uLnTx/>
                <a:uFillTx/>
                <a:latin typeface="楷体_GB2312" panose="02010609030101010101" pitchFamily="49" charset="-122"/>
                <a:ea typeface="黑体" panose="02010609060101010101" pitchFamily="49" charset="-122"/>
                <a:cs typeface="+mn-cs"/>
              </a:rPr>
              <a:t>纸媒</a:t>
            </a:r>
            <a:endParaRPr kumimoji="0" lang="zh-CN" altLang="en-US" sz="2000" b="0" i="0" u="sng" strike="noStrike" kern="1200" cap="none" spc="0" normalizeH="0" baseline="0" noProof="0">
              <a:ln>
                <a:noFill/>
              </a:ln>
              <a:solidFill>
                <a:srgbClr val="CC3300"/>
              </a:solidFill>
              <a:effectLst>
                <a:outerShdw blurRad="38100" dist="38100" dir="2700000" algn="tl">
                  <a:srgbClr val="C0C0C0"/>
                </a:outerShdw>
              </a:effectLst>
              <a:uLnTx/>
              <a:uFillTx/>
              <a:latin typeface="楷体_GB2312" panose="02010609030101010101" pitchFamily="49" charset="-122"/>
              <a:ea typeface="黑体" panose="02010609060101010101" pitchFamily="49" charset="-122"/>
              <a:cs typeface="+mn-cs"/>
            </a:endParaRPr>
          </a:p>
          <a:p>
            <a:pPr marL="0" marR="0" lvl="0" indent="0" algn="l" defTabSz="330200" rtl="0" eaLnBrk="1" fontAlgn="base" latinLnBrk="0" hangingPunct="1">
              <a:lnSpc>
                <a:spcPct val="100000"/>
              </a:lnSpc>
              <a:spcBef>
                <a:spcPct val="20000"/>
              </a:spcBef>
              <a:spcAft>
                <a:spcPct val="0"/>
              </a:spcAft>
              <a:buClrTx/>
              <a:buSzTx/>
              <a:buFontTx/>
              <a:buNone/>
              <a:tabLst>
                <a:tab pos="8521700" algn="r"/>
              </a:tabLst>
              <a:defRPr/>
            </a:pPr>
            <a:endParaRPr kumimoji="0" lang="zh-CN" altLang="en-US" sz="2000" b="0" i="0" u="sng" strike="noStrike" kern="1200" cap="none" spc="0" normalizeH="0" baseline="0" noProof="0">
              <a:ln>
                <a:noFill/>
              </a:ln>
              <a:solidFill>
                <a:srgbClr val="CC3300"/>
              </a:solidFill>
              <a:effectLst>
                <a:outerShdw blurRad="38100" dist="38100" dir="2700000" algn="tl">
                  <a:srgbClr val="C0C0C0"/>
                </a:outerShdw>
              </a:effectLst>
              <a:uLnTx/>
              <a:uFillTx/>
              <a:latin typeface="楷体_GB2312" panose="02010609030101010101" pitchFamily="49" charset="-122"/>
              <a:ea typeface="黑体" panose="02010609060101010101" pitchFamily="49" charset="-122"/>
              <a:cs typeface="+mn-cs"/>
            </a:endParaRPr>
          </a:p>
          <a:p>
            <a:pPr marL="0" marR="0" lvl="0" indent="0" algn="l" defTabSz="330200" rtl="0" eaLnBrk="1" fontAlgn="base" latinLnBrk="0" hangingPunct="1">
              <a:lnSpc>
                <a:spcPct val="100000"/>
              </a:lnSpc>
              <a:spcBef>
                <a:spcPct val="20000"/>
              </a:spcBef>
              <a:spcAft>
                <a:spcPct val="0"/>
              </a:spcAft>
              <a:buClrTx/>
              <a:buSzTx/>
              <a:buFontTx/>
              <a:buNone/>
              <a:tabLst>
                <a:tab pos="8521700" algn="r"/>
              </a:tabLst>
              <a:defRPr/>
            </a:pPr>
            <a:r>
              <a:rPr kumimoji="0" lang="zh-CN" altLang="en-US" sz="1800" b="0" i="0" u="none" strike="noStrike" kern="1200" cap="none" spc="0" normalizeH="0" baseline="0" noProof="0">
                <a:ln>
                  <a:noFill/>
                </a:ln>
                <a:solidFill>
                  <a:schemeClr val="tx1"/>
                </a:solidFill>
                <a:effectLst/>
                <a:uLnTx/>
                <a:uFillTx/>
                <a:latin typeface="楷体_GB2312" panose="02010609030101010101" pitchFamily="49" charset="-122"/>
                <a:ea typeface="黑体" panose="02010609060101010101" pitchFamily="49" charset="-122"/>
                <a:cs typeface="+mn-cs"/>
              </a:rPr>
              <a:t>平面的图文</a:t>
            </a:r>
            <a:endParaRPr kumimoji="0" lang="de-DE" altLang="zh-CN" sz="1800" b="0" i="0" u="none" strike="noStrike" kern="1200" cap="none" spc="0" normalizeH="0" baseline="0" noProof="0">
              <a:ln>
                <a:noFill/>
              </a:ln>
              <a:solidFill>
                <a:schemeClr val="tx1"/>
              </a:solidFill>
              <a:effectLst/>
              <a:uLnTx/>
              <a:uFillTx/>
              <a:latin typeface="楷体_GB2312" panose="02010609030101010101" pitchFamily="49" charset="-122"/>
              <a:ea typeface="黑体" panose="02010609060101010101" pitchFamily="49" charset="-122"/>
              <a:cs typeface="+mn-cs"/>
            </a:endParaRPr>
          </a:p>
        </p:txBody>
      </p:sp>
      <p:sp>
        <p:nvSpPr>
          <p:cNvPr id="2102296" name="Freeform 24"/>
          <p:cNvSpPr/>
          <p:nvPr/>
        </p:nvSpPr>
        <p:spPr bwMode="auto">
          <a:xfrm>
            <a:off x="1409700" y="2409825"/>
            <a:ext cx="1544638" cy="327025"/>
          </a:xfrm>
          <a:custGeom>
            <a:avLst/>
            <a:gdLst/>
            <a:ahLst/>
            <a:cxnLst>
              <a:cxn ang="0">
                <a:pos x="0" y="0"/>
              </a:cxn>
              <a:cxn ang="0">
                <a:pos x="3033" y="0"/>
              </a:cxn>
              <a:cxn ang="0">
                <a:pos x="3715" y="877"/>
              </a:cxn>
              <a:cxn ang="0">
                <a:pos x="3033" y="1752"/>
              </a:cxn>
            </a:cxnLst>
            <a:rect l="0" t="0" r="r" b="b"/>
            <a:pathLst>
              <a:path w="3715" h="1752">
                <a:moveTo>
                  <a:pt x="0" y="0"/>
                </a:moveTo>
                <a:lnTo>
                  <a:pt x="3033" y="0"/>
                </a:lnTo>
                <a:lnTo>
                  <a:pt x="3715" y="877"/>
                </a:lnTo>
                <a:lnTo>
                  <a:pt x="3033" y="1752"/>
                </a:lnTo>
              </a:path>
            </a:pathLst>
          </a:custGeom>
          <a:noFill/>
          <a:ln w="22225" cap="flat" cmpd="sng">
            <a:solidFill>
              <a:srgbClr val="FF6600"/>
            </a:solidFill>
            <a:prstDash val="solid"/>
            <a:round/>
          </a:ln>
          <a:effectLst/>
        </p:spPr>
        <p:txBody>
          <a:bodyPr lIns="0" tIns="0" rIns="0" bIns="0" anchor="ctr">
            <a:spAutoFit/>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q"/>
              <a:defRPr/>
            </a:pPr>
            <a:endParaRPr kumimoji="0" lang="zh-CN" altLang="en-US" sz="20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
        <p:nvSpPr>
          <p:cNvPr id="2102297" name="Text Box 25"/>
          <p:cNvSpPr txBox="1">
            <a:spLocks noChangeArrowheads="1"/>
          </p:cNvSpPr>
          <p:nvPr/>
        </p:nvSpPr>
        <p:spPr bwMode="auto">
          <a:xfrm>
            <a:off x="3009900" y="3048000"/>
            <a:ext cx="1555750" cy="1752600"/>
          </a:xfrm>
          <a:prstGeom prst="rect">
            <a:avLst/>
          </a:prstGeom>
          <a:noFill/>
          <a:ln w="9525">
            <a:noFill/>
            <a:miter lim="800000"/>
          </a:ln>
          <a:effectLst>
            <a:prstShdw prst="shdw17" dist="28398" dir="3806097">
              <a:srgbClr val="FFCC00">
                <a:gamma/>
                <a:shade val="60000"/>
                <a:invGamma/>
              </a:srgbClr>
            </a:prstShdw>
          </a:effectLst>
        </p:spPr>
        <p:txBody>
          <a:bodyPr wrap="none">
            <a:spAutoFit/>
          </a:bodyPr>
          <a:lstStyle/>
          <a:p>
            <a:pPr marR="0" defTabSz="914400">
              <a:spcBef>
                <a:spcPct val="20000"/>
              </a:spcBef>
              <a:buClrTx/>
              <a:buSzTx/>
              <a:buFontTx/>
              <a:defRPr/>
            </a:pPr>
            <a:r>
              <a:rPr kumimoji="0" lang="zh-CN" altLang="en-US" sz="2000" b="0" u="sng" kern="1200" cap="none" spc="0" normalizeH="0" baseline="0" noProof="0" smtClean="0">
                <a:solidFill>
                  <a:srgbClr val="CC3300"/>
                </a:solidFill>
                <a:effectLst>
                  <a:outerShdw blurRad="38100" dist="38100" dir="2700000" algn="tl">
                    <a:srgbClr val="C0C0C0"/>
                  </a:outerShdw>
                </a:effectLst>
                <a:latin typeface="楷体_GB2312" panose="02010609030101010101" pitchFamily="49" charset="-122"/>
                <a:ea typeface="黑体" panose="02010609060101010101" pitchFamily="49" charset="-122"/>
                <a:cs typeface="+mn-cs"/>
              </a:rPr>
              <a:t>互联网</a:t>
            </a:r>
            <a:endParaRPr kumimoji="0" lang="zh-CN" altLang="en-US" sz="2000" b="0" u="sng" kern="1200" cap="none" spc="0" normalizeH="0" baseline="0" noProof="0" smtClean="0">
              <a:solidFill>
                <a:srgbClr val="CC3300"/>
              </a:solidFill>
              <a:effectLst>
                <a:outerShdw blurRad="38100" dist="38100" dir="2700000" algn="tl">
                  <a:srgbClr val="C0C0C0"/>
                </a:outerShdw>
              </a:effectLst>
              <a:latin typeface="楷体_GB2312" panose="02010609030101010101" pitchFamily="49" charset="-122"/>
              <a:ea typeface="黑体" panose="02010609060101010101" pitchFamily="49" charset="-122"/>
              <a:cs typeface="+mn-cs"/>
            </a:endParaRPr>
          </a:p>
          <a:p>
            <a:pPr marR="0" defTabSz="914400">
              <a:spcBef>
                <a:spcPct val="20000"/>
              </a:spcBef>
              <a:buClrTx/>
              <a:buSzTx/>
              <a:buFontTx/>
              <a:defRPr/>
            </a:pPr>
            <a:endParaRPr kumimoji="0" lang="zh-CN" altLang="en-US" sz="2000" b="0" kern="1200" cap="none" spc="0" normalizeH="0" baseline="0" noProof="0" smtClean="0">
              <a:solidFill>
                <a:srgbClr val="CC3300"/>
              </a:solidFill>
              <a:latin typeface="楷体_GB2312" panose="02010609030101010101" pitchFamily="49" charset="-122"/>
              <a:ea typeface="黑体" panose="02010609060101010101" pitchFamily="49" charset="-122"/>
              <a:cs typeface="+mn-cs"/>
            </a:endParaRPr>
          </a:p>
          <a:p>
            <a:pPr marR="0" defTabSz="914400">
              <a:spcBef>
                <a:spcPct val="20000"/>
              </a:spcBef>
              <a:buClrTx/>
              <a:buSzTx/>
              <a:buFontTx/>
              <a:defRPr/>
            </a:pPr>
            <a:r>
              <a:rPr kumimoji="0" lang="zh-CN" altLang="en-US" b="0" kern="1200" cap="none" spc="0" normalizeH="0" baseline="0" noProof="0" smtClean="0">
                <a:latin typeface="楷体_GB2312" panose="02010609030101010101" pitchFamily="49" charset="-122"/>
                <a:ea typeface="黑体" panose="02010609060101010101" pitchFamily="49" charset="-122"/>
                <a:cs typeface="+mn-cs"/>
              </a:rPr>
              <a:t>文字、图片、</a:t>
            </a:r>
            <a:endParaRPr kumimoji="0" lang="zh-CN" altLang="en-US" b="0" kern="1200" cap="none" spc="0" normalizeH="0" baseline="0" noProof="0" smtClean="0">
              <a:latin typeface="楷体_GB2312" panose="02010609030101010101" pitchFamily="49" charset="-122"/>
              <a:ea typeface="黑体" panose="02010609060101010101" pitchFamily="49" charset="-122"/>
              <a:cs typeface="+mn-cs"/>
            </a:endParaRPr>
          </a:p>
          <a:p>
            <a:pPr marR="0" defTabSz="914400">
              <a:spcBef>
                <a:spcPct val="20000"/>
              </a:spcBef>
              <a:buClrTx/>
              <a:buSzTx/>
              <a:buFontTx/>
              <a:defRPr/>
            </a:pPr>
            <a:r>
              <a:rPr kumimoji="0" lang="zh-CN" altLang="en-US" b="0" kern="1200" cap="none" spc="0" normalizeH="0" baseline="0" noProof="0" smtClean="0">
                <a:latin typeface="楷体_GB2312" panose="02010609030101010101" pitchFamily="49" charset="-122"/>
                <a:ea typeface="黑体" panose="02010609060101010101" pitchFamily="49" charset="-122"/>
                <a:cs typeface="+mn-cs"/>
              </a:rPr>
              <a:t>音频</a:t>
            </a:r>
            <a:r>
              <a:rPr kumimoji="0" lang="zh-CN" altLang="en-US" b="0" kern="1200" cap="none" spc="0" normalizeH="0" baseline="0" noProof="0" smtClean="0">
                <a:latin typeface="Arial Narrow" panose="020B0606020202030204" pitchFamily="34" charset="0"/>
                <a:ea typeface="宋体" panose="02010600030101010101" pitchFamily="2" charset="-122"/>
                <a:cs typeface="+mn-cs"/>
              </a:rPr>
              <a:t>、</a:t>
            </a:r>
            <a:r>
              <a:rPr kumimoji="0" lang="zh-CN" altLang="en-US" b="0" kern="1200" cap="none" spc="0" normalizeH="0" baseline="0" noProof="0" smtClean="0">
                <a:latin typeface="楷体_GB2312" panose="02010609030101010101" pitchFamily="49" charset="-122"/>
                <a:ea typeface="黑体" panose="02010609060101010101" pitchFamily="49" charset="-122"/>
                <a:cs typeface="+mn-cs"/>
              </a:rPr>
              <a:t>视频、</a:t>
            </a:r>
            <a:endParaRPr kumimoji="0" lang="zh-CN" altLang="en-US" b="0" kern="1200" cap="none" spc="0" normalizeH="0" baseline="0" noProof="0" smtClean="0">
              <a:latin typeface="楷体_GB2312" panose="02010609030101010101" pitchFamily="49" charset="-122"/>
              <a:ea typeface="黑体" panose="02010609060101010101" pitchFamily="49" charset="-122"/>
              <a:cs typeface="+mn-cs"/>
            </a:endParaRPr>
          </a:p>
          <a:p>
            <a:pPr marR="0" defTabSz="914400">
              <a:spcBef>
                <a:spcPct val="20000"/>
              </a:spcBef>
              <a:buClrTx/>
              <a:buSzTx/>
              <a:buFontTx/>
              <a:defRPr/>
            </a:pPr>
            <a:r>
              <a:rPr kumimoji="0" lang="zh-CN" altLang="en-US" b="0" kern="1200" cap="none" spc="0" normalizeH="0" baseline="0" noProof="0" smtClean="0">
                <a:latin typeface="楷体_GB2312" panose="02010609030101010101" pitchFamily="49" charset="-122"/>
                <a:ea typeface="黑体" panose="02010609060101010101" pitchFamily="49" charset="-122"/>
                <a:cs typeface="+mn-cs"/>
              </a:rPr>
              <a:t>三维动画</a:t>
            </a:r>
            <a:endParaRPr kumimoji="0" lang="zh-CN" altLang="en-US" b="0" kern="1200" cap="none" spc="0" normalizeH="0" baseline="0" noProof="0" smtClean="0">
              <a:latin typeface="楷体_GB2312" panose="02010609030101010101" pitchFamily="49" charset="-122"/>
              <a:ea typeface="黑体" panose="02010609060101010101" pitchFamily="49" charset="-122"/>
              <a:cs typeface="+mn-cs"/>
            </a:endParaRPr>
          </a:p>
        </p:txBody>
      </p:sp>
      <p:sp>
        <p:nvSpPr>
          <p:cNvPr id="2102298" name="Text Box 26"/>
          <p:cNvSpPr txBox="1">
            <a:spLocks noChangeArrowheads="1"/>
          </p:cNvSpPr>
          <p:nvPr/>
        </p:nvSpPr>
        <p:spPr bwMode="auto">
          <a:xfrm>
            <a:off x="4324350" y="1660525"/>
            <a:ext cx="3810000" cy="396875"/>
          </a:xfrm>
          <a:prstGeom prst="rect">
            <a:avLst/>
          </a:prstGeom>
          <a:noFill/>
          <a:ln w="9525">
            <a:noFill/>
            <a:miter lim="800000"/>
          </a:ln>
          <a:effectLst>
            <a:prstShdw prst="shdw17" dist="28398" dir="3806097">
              <a:srgbClr val="FFCC00">
                <a:gamma/>
                <a:shade val="60000"/>
                <a:invGamma/>
              </a:srgbClr>
            </a:prstShdw>
          </a:effectLst>
        </p:spPr>
        <p:txBody>
          <a:bodyPr>
            <a:spAutoFit/>
          </a:bodyPr>
          <a:lstStyle/>
          <a:p>
            <a:pPr marR="0" algn="ctr" defTabSz="914400">
              <a:buClrTx/>
              <a:buSzTx/>
              <a:buFont typeface="Wingdings" panose="05000000000000000000" pitchFamily="2" charset="2"/>
              <a:defRPr/>
            </a:pPr>
            <a:r>
              <a:rPr kumimoji="0" lang="zh-CN" altLang="en-US" sz="2000" kern="1200" cap="none" spc="0" normalizeH="0" baseline="0" noProof="0">
                <a:solidFill>
                  <a:schemeClr val="accent2"/>
                </a:solidFill>
                <a:effectLst>
                  <a:outerShdw blurRad="38100" dist="38100" dir="2700000" algn="tl">
                    <a:srgbClr val="C0C0C0"/>
                  </a:outerShdw>
                </a:effectLst>
                <a:latin typeface="Arial" panose="020B0604020202020204"/>
                <a:ea typeface="黑体" panose="02010609060101010101" pitchFamily="49" charset="-122"/>
                <a:cs typeface="+mn-cs"/>
              </a:rPr>
              <a:t>“</a:t>
            </a:r>
            <a:r>
              <a:rPr kumimoji="0" lang="zh-CN" altLang="en-US" sz="2000" kern="1200" cap="none" spc="0" normalizeH="0" baseline="0" noProof="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神六</a:t>
            </a:r>
            <a:r>
              <a:rPr kumimoji="0" lang="zh-CN" altLang="en-US" sz="2000" kern="1200" cap="none" spc="0" normalizeH="0" baseline="0" noProof="0">
                <a:solidFill>
                  <a:schemeClr val="accent2"/>
                </a:solidFill>
                <a:effectLst>
                  <a:outerShdw blurRad="38100" dist="38100" dir="2700000" algn="tl">
                    <a:srgbClr val="C0C0C0"/>
                  </a:outerShdw>
                </a:effectLst>
                <a:latin typeface="Arial" panose="020B0604020202020204"/>
                <a:ea typeface="黑体" panose="02010609060101010101" pitchFamily="49" charset="-122"/>
                <a:cs typeface="+mn-cs"/>
              </a:rPr>
              <a:t>”</a:t>
            </a:r>
            <a:r>
              <a:rPr kumimoji="0" lang="zh-CN" altLang="en-US" sz="2000" kern="1200" cap="none" spc="0" normalizeH="0" baseline="0" noProof="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发射三维动画演示</a:t>
            </a:r>
            <a:endParaRPr kumimoji="0" lang="zh-CN" altLang="en-US" sz="2000" kern="1200" cap="none" spc="0" normalizeH="0" baseline="0" noProof="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graphicFrame>
        <p:nvGraphicFramePr>
          <p:cNvPr id="17417" name="Object 27"/>
          <p:cNvGraphicFramePr/>
          <p:nvPr/>
        </p:nvGraphicFramePr>
        <p:xfrm>
          <a:off x="4735513" y="2565400"/>
          <a:ext cx="3200400" cy="3001963"/>
        </p:xfrm>
        <a:graphic>
          <a:graphicData uri="http://schemas.openxmlformats.org/presentationml/2006/ole">
            <mc:AlternateContent xmlns:mc="http://schemas.openxmlformats.org/markup-compatibility/2006">
              <mc:Choice xmlns:v="urn:schemas-microsoft-com:vml" Requires="v">
                <p:oleObj spid="_x0000_s3079" name="" r:id="rId1" imgW="5219700" imgH="4838700" progId="Photoshop.Image.6">
                  <p:embed/>
                </p:oleObj>
              </mc:Choice>
              <mc:Fallback>
                <p:oleObj name="" r:id="rId1" imgW="5219700" imgH="4838700" progId="Photoshop.Image.6">
                  <p:embed/>
                  <p:pic>
                    <p:nvPicPr>
                      <p:cNvPr id="0" name="图片 3078"/>
                      <p:cNvPicPr/>
                      <p:nvPr/>
                    </p:nvPicPr>
                    <p:blipFill>
                      <a:blip r:embed="rId2"/>
                      <a:stretch>
                        <a:fillRect/>
                      </a:stretch>
                    </p:blipFill>
                    <p:spPr>
                      <a:xfrm>
                        <a:off x="4735513" y="2565400"/>
                        <a:ext cx="3200400" cy="3001963"/>
                      </a:xfrm>
                      <a:prstGeom prst="rect">
                        <a:avLst/>
                      </a:prstGeom>
                      <a:noFill/>
                      <a:ln w="9525" cap="flat" cmpd="sng">
                        <a:solidFill>
                          <a:schemeClr val="bg2"/>
                        </a:solidFill>
                        <a:prstDash val="solid"/>
                        <a:miter/>
                        <a:headEnd type="none" w="med" len="med"/>
                        <a:tailEnd type="none" w="med" len="med"/>
                      </a:ln>
                    </p:spPr>
                  </p:pic>
                </p:oleObj>
              </mc:Fallback>
            </mc:AlternateContent>
          </a:graphicData>
        </a:graphic>
      </p:graphicFrame>
      <p:pic>
        <p:nvPicPr>
          <p:cNvPr id="2102303" name="11765502.wmv">
            <a:hlinkClick r:id="" action="ppaction://media"/>
          </p:cNvPr>
          <p:cNvPicPr>
            <a:picLocks noRot="1" noChangeAspect="1"/>
          </p:cNvPicPr>
          <p:nvPr>
            <a:videoFile r:link="rId3"/>
            <p:extLst>
              <p:ext uri="{DAA4B4D4-6D71-4841-9C94-3DE7FCFB9230}">
                <p14:media xmlns:p14="http://schemas.microsoft.com/office/powerpoint/2010/main" r:link="rId4"/>
              </p:ext>
            </p:extLst>
          </p:nvPr>
        </p:nvPicPr>
        <p:blipFill>
          <a:blip r:embed="rId5"/>
          <a:stretch>
            <a:fillRect/>
          </a:stretch>
        </p:blipFill>
        <p:spPr>
          <a:xfrm>
            <a:off x="5073650" y="2895600"/>
            <a:ext cx="2438400" cy="1828800"/>
          </a:xfrm>
          <a:prstGeom prst="rect">
            <a:avLst/>
          </a:prstGeom>
          <a:noFill/>
          <a:ln w="9525">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832" fill="hold"/>
                                        <p:tgtEl>
                                          <p:spTgt spid="210230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102303"/>
                </p:tgtEl>
              </p:cMediaNode>
            </p:video>
            <p:seq concurrent="1" nextAc="seek">
              <p:cTn id="8" restart="whenNotActive" fill="hold" evtFilter="cancelBubble" nodeType="interactiveSeq">
                <p:stCondLst>
                  <p:cond evt="onClick" delay="0">
                    <p:tgtEl>
                      <p:spTgt spid="210230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02303"/>
                                        </p:tgtEl>
                                      </p:cBhvr>
                                    </p:cmd>
                                  </p:childTnLst>
                                </p:cTn>
                              </p:par>
                            </p:childTnLst>
                          </p:cTn>
                        </p:par>
                      </p:childTnLst>
                    </p:cTn>
                  </p:par>
                </p:childTnLst>
              </p:cTn>
              <p:nextCondLst>
                <p:cond evt="onClick" delay="0">
                  <p:tgtEl>
                    <p:spTgt spid="210230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Picture 19" descr="textbackground"/>
          <p:cNvPicPr>
            <a:picLocks noChangeAspect="1"/>
          </p:cNvPicPr>
          <p:nvPr/>
        </p:nvPicPr>
        <p:blipFill>
          <a:blip r:embed="rId1"/>
          <a:stretch>
            <a:fillRect/>
          </a:stretch>
        </p:blipFill>
        <p:spPr>
          <a:xfrm>
            <a:off x="866775" y="1219200"/>
            <a:ext cx="7277100" cy="4965700"/>
          </a:xfrm>
          <a:prstGeom prst="rect">
            <a:avLst/>
          </a:prstGeom>
          <a:noFill/>
          <a:ln w="9525">
            <a:noFill/>
          </a:ln>
        </p:spPr>
      </p:pic>
      <p:sp>
        <p:nvSpPr>
          <p:cNvPr id="18434" name="Text Box 2"/>
          <p:cNvSpPr txBox="1"/>
          <p:nvPr/>
        </p:nvSpPr>
        <p:spPr>
          <a:xfrm>
            <a:off x="942975" y="1250950"/>
            <a:ext cx="7124700" cy="1798638"/>
          </a:xfrm>
          <a:prstGeom prst="rect">
            <a:avLst/>
          </a:prstGeom>
          <a:noFill/>
          <a:ln w="9525">
            <a:noFill/>
          </a:ln>
        </p:spPr>
        <p:txBody>
          <a:bodyPr anchor="t">
            <a:spAutoFit/>
          </a:bodyPr>
          <a:p>
            <a:pPr algn="just" eaLnBrk="0" hangingPunct="0"/>
            <a:r>
              <a:rPr lang="zh-CN" altLang="en-US" sz="2600" dirty="0">
                <a:latin typeface="Times New Roman" panose="02020603050405020304" pitchFamily="18" charset="0"/>
                <a:ea typeface="宋体" panose="02010600030101010101" pitchFamily="2" charset="-122"/>
              </a:rPr>
              <a:t>二、信息与数据、知识的关系</a:t>
            </a:r>
            <a:r>
              <a:rPr lang="zh-CN" altLang="en-US" sz="2600" dirty="0">
                <a:latin typeface="Arial Narrow" panose="020B0606020202030204" pitchFamily="34" charset="0"/>
                <a:ea typeface="宋体" panose="02010600030101010101" pitchFamily="2" charset="-122"/>
              </a:rPr>
              <a:t> </a:t>
            </a:r>
            <a:endParaRPr lang="zh-CN" altLang="en-US" sz="2600" dirty="0">
              <a:latin typeface="Times New Roman" panose="02020603050405020304" pitchFamily="18" charset="0"/>
              <a:ea typeface="宋体" panose="02010600030101010101" pitchFamily="2" charset="-122"/>
            </a:endParaRPr>
          </a:p>
          <a:p>
            <a:pPr algn="just" eaLnBrk="0" hangingPunct="0">
              <a:spcBef>
                <a:spcPct val="30000"/>
              </a:spcBef>
            </a:pPr>
            <a:r>
              <a:rPr lang="zh-CN" altLang="en-US" sz="2600" dirty="0">
                <a:latin typeface="楷体_GB2312" panose="02010609030101010101" pitchFamily="49" charset="-122"/>
                <a:ea typeface="楷体_GB2312" panose="02010609030101010101" pitchFamily="49" charset="-122"/>
              </a:rPr>
              <a:t>    信息和数据、知识是不同的，它们是相互联系的。信息、数据和知识的关系，从形成上看，它们是原料与制品递进的关系:</a:t>
            </a:r>
            <a:endParaRPr lang="zh-CN" altLang="en-US" sz="2600" dirty="0">
              <a:latin typeface="Times New Roman" panose="02020603050405020304" pitchFamily="18" charset="0"/>
              <a:ea typeface="宋体" panose="02010600030101010101" pitchFamily="2" charset="-122"/>
            </a:endParaRPr>
          </a:p>
        </p:txBody>
      </p:sp>
      <p:grpSp>
        <p:nvGrpSpPr>
          <p:cNvPr id="2" name="Group 17"/>
          <p:cNvGrpSpPr/>
          <p:nvPr/>
        </p:nvGrpSpPr>
        <p:grpSpPr>
          <a:xfrm>
            <a:off x="992188" y="4691063"/>
            <a:ext cx="7107237" cy="1271587"/>
            <a:chOff x="601" y="3051"/>
            <a:chExt cx="4477" cy="801"/>
          </a:xfrm>
        </p:grpSpPr>
        <p:sp>
          <p:nvSpPr>
            <p:cNvPr id="18436" name="Rectangle 8"/>
            <p:cNvSpPr/>
            <p:nvPr/>
          </p:nvSpPr>
          <p:spPr>
            <a:xfrm>
              <a:off x="601" y="3051"/>
              <a:ext cx="4477" cy="801"/>
            </a:xfrm>
            <a:prstGeom prst="rect">
              <a:avLst/>
            </a:prstGeom>
            <a:noFill/>
            <a:ln w="9525">
              <a:noFill/>
            </a:ln>
          </p:spPr>
          <p:txBody>
            <a:bodyPr anchor="t"/>
            <a:p>
              <a:pPr algn="just" eaLnBrk="0" hangingPunct="0">
                <a:lnSpc>
                  <a:spcPct val="90000"/>
                </a:lnSpc>
                <a:spcBef>
                  <a:spcPct val="40000"/>
                </a:spcBef>
              </a:pPr>
              <a:r>
                <a:rPr lang="zh-CN" altLang="en-US" sz="2200" dirty="0">
                  <a:latin typeface="楷体_GB2312" panose="02010609030101010101" pitchFamily="49" charset="-122"/>
                  <a:ea typeface="楷体_GB2312" panose="02010609030101010101" pitchFamily="49" charset="-122"/>
                </a:rPr>
                <a:t>    知识定义:</a:t>
              </a:r>
              <a:endParaRPr lang="zh-CN" altLang="en-US" sz="2200" dirty="0">
                <a:latin typeface="楷体_GB2312" panose="02010609030101010101" pitchFamily="49" charset="-122"/>
                <a:ea typeface="楷体_GB2312" panose="02010609030101010101" pitchFamily="49" charset="-122"/>
              </a:endParaRPr>
            </a:p>
            <a:p>
              <a:pPr algn="just" eaLnBrk="0" hangingPunct="0">
                <a:lnSpc>
                  <a:spcPct val="90000"/>
                </a:lnSpc>
                <a:spcBef>
                  <a:spcPct val="40000"/>
                </a:spcBef>
              </a:pPr>
              <a:r>
                <a:rPr lang="zh-CN" altLang="en-US" sz="2200" dirty="0">
                  <a:latin typeface="楷体_GB2312" panose="02010609030101010101" pitchFamily="49" charset="-122"/>
                  <a:ea typeface="楷体_GB2312" panose="02010609030101010101" pitchFamily="49" charset="-122"/>
                </a:rPr>
                <a:t>    主体通过与其环境相互作用而获得的信息; </a:t>
              </a:r>
              <a:endParaRPr lang="zh-CN" altLang="en-US" sz="2200" dirty="0">
                <a:latin typeface="楷体_GB2312" panose="02010609030101010101" pitchFamily="49" charset="-122"/>
                <a:ea typeface="楷体_GB2312" panose="02010609030101010101" pitchFamily="49" charset="-122"/>
              </a:endParaRPr>
            </a:p>
            <a:p>
              <a:pPr algn="just" eaLnBrk="0" hangingPunct="0">
                <a:lnSpc>
                  <a:spcPct val="90000"/>
                </a:lnSpc>
                <a:spcBef>
                  <a:spcPct val="40000"/>
                </a:spcBef>
              </a:pPr>
              <a:r>
                <a:rPr lang="zh-CN" altLang="en-US" sz="2200" dirty="0">
                  <a:latin typeface="楷体_GB2312" panose="02010609030101010101" pitchFamily="49" charset="-122"/>
                  <a:ea typeface="楷体_GB2312" panose="02010609030101010101" pitchFamily="49" charset="-122"/>
                </a:rPr>
                <a:t>    是用于生产的信息（有价值的信息）。</a:t>
              </a:r>
              <a:endParaRPr lang="zh-CN" altLang="en-US" sz="2200" dirty="0">
                <a:latin typeface="楷体_GB2312" panose="02010609030101010101" pitchFamily="49" charset="-122"/>
                <a:ea typeface="楷体_GB2312" panose="02010609030101010101" pitchFamily="49" charset="-122"/>
              </a:endParaRPr>
            </a:p>
          </p:txBody>
        </p:sp>
        <p:pic>
          <p:nvPicPr>
            <p:cNvPr id="18437" name="Picture 12"/>
            <p:cNvPicPr>
              <a:picLocks noChangeAspect="1"/>
            </p:cNvPicPr>
            <p:nvPr/>
          </p:nvPicPr>
          <p:blipFill>
            <a:blip r:embed="rId2"/>
            <a:stretch>
              <a:fillRect/>
            </a:stretch>
          </p:blipFill>
          <p:spPr>
            <a:xfrm>
              <a:off x="642" y="3087"/>
              <a:ext cx="354" cy="352"/>
            </a:xfrm>
            <a:prstGeom prst="rect">
              <a:avLst/>
            </a:prstGeom>
            <a:noFill/>
            <a:ln w="9525">
              <a:noFill/>
            </a:ln>
          </p:spPr>
        </p:pic>
      </p:grpSp>
      <p:grpSp>
        <p:nvGrpSpPr>
          <p:cNvPr id="3" name="Group 20"/>
          <p:cNvGrpSpPr/>
          <p:nvPr/>
        </p:nvGrpSpPr>
        <p:grpSpPr>
          <a:xfrm>
            <a:off x="954088" y="3271838"/>
            <a:ext cx="7116762" cy="1471612"/>
            <a:chOff x="601" y="2029"/>
            <a:chExt cx="4483" cy="927"/>
          </a:xfrm>
        </p:grpSpPr>
        <p:sp>
          <p:nvSpPr>
            <p:cNvPr id="18439" name="Rectangle 7"/>
            <p:cNvSpPr/>
            <p:nvPr/>
          </p:nvSpPr>
          <p:spPr>
            <a:xfrm>
              <a:off x="601" y="2029"/>
              <a:ext cx="4483" cy="927"/>
            </a:xfrm>
            <a:prstGeom prst="rect">
              <a:avLst/>
            </a:prstGeom>
            <a:noFill/>
            <a:ln w="9525">
              <a:noFill/>
            </a:ln>
          </p:spPr>
          <p:txBody>
            <a:bodyPr anchor="t"/>
            <a:p>
              <a:pPr eaLnBrk="0" hangingPunct="0">
                <a:lnSpc>
                  <a:spcPct val="90000"/>
                </a:lnSpc>
                <a:spcBef>
                  <a:spcPct val="40000"/>
                </a:spcBef>
                <a:buClr>
                  <a:srgbClr val="8DACD0"/>
                </a:buClr>
                <a:buSzPct val="70000"/>
                <a:buFont typeface="Wingdings" panose="05000000000000000000" pitchFamily="2" charset="2"/>
              </a:pPr>
              <a:r>
                <a:rPr lang="zh-CN" altLang="en-US" sz="2200" dirty="0">
                  <a:latin typeface="楷体_GB2312" panose="02010609030101010101" pitchFamily="49" charset="-122"/>
                  <a:ea typeface="楷体_GB2312" panose="02010609030101010101" pitchFamily="49" charset="-122"/>
                </a:rPr>
                <a:t>    数据的定义：</a:t>
              </a:r>
              <a:endParaRPr lang="zh-CN" altLang="en-US" sz="2200" dirty="0">
                <a:latin typeface="楷体_GB2312" panose="02010609030101010101" pitchFamily="49" charset="-122"/>
                <a:ea typeface="楷体_GB2312" panose="02010609030101010101" pitchFamily="49" charset="-122"/>
              </a:endParaRPr>
            </a:p>
            <a:p>
              <a:pPr eaLnBrk="0" hangingPunct="0">
                <a:lnSpc>
                  <a:spcPct val="90000"/>
                </a:lnSpc>
                <a:spcBef>
                  <a:spcPct val="40000"/>
                </a:spcBef>
                <a:buClr>
                  <a:srgbClr val="8DACD0"/>
                </a:buClr>
                <a:buSzPct val="70000"/>
                <a:buFont typeface="Wingdings" panose="05000000000000000000" pitchFamily="2" charset="2"/>
              </a:pPr>
              <a:r>
                <a:rPr lang="zh-CN" altLang="en-US" sz="2200" dirty="0">
                  <a:latin typeface="楷体_GB2312" panose="02010609030101010101" pitchFamily="49" charset="-122"/>
                  <a:ea typeface="楷体_GB2312" panose="02010609030101010101" pitchFamily="49" charset="-122"/>
                </a:rPr>
                <a:t>    数据是用于记录、描述客观事物（客体）属性</a:t>
              </a:r>
              <a:endParaRPr lang="zh-CN" altLang="en-US" sz="2200" dirty="0">
                <a:latin typeface="楷体_GB2312" panose="02010609030101010101" pitchFamily="49" charset="-122"/>
                <a:ea typeface="楷体_GB2312" panose="02010609030101010101" pitchFamily="49" charset="-122"/>
              </a:endParaRPr>
            </a:p>
            <a:p>
              <a:pPr eaLnBrk="0" hangingPunct="0">
                <a:lnSpc>
                  <a:spcPct val="90000"/>
                </a:lnSpc>
                <a:spcBef>
                  <a:spcPct val="40000"/>
                </a:spcBef>
                <a:buClr>
                  <a:srgbClr val="8DACD0"/>
                </a:buClr>
                <a:buSzPct val="70000"/>
                <a:buFont typeface="Wingdings" panose="05000000000000000000" pitchFamily="2" charset="2"/>
              </a:pPr>
              <a:r>
                <a:rPr lang="zh-CN" altLang="en-US" sz="2200" dirty="0">
                  <a:latin typeface="楷体_GB2312" panose="02010609030101010101" pitchFamily="49" charset="-122"/>
                  <a:ea typeface="楷体_GB2312" panose="02010609030101010101" pitchFamily="49" charset="-122"/>
                </a:rPr>
                <a:t>    的可鉴别的符号。</a:t>
              </a:r>
              <a:endParaRPr lang="zh-CN" altLang="en-US" sz="2200" dirty="0">
                <a:latin typeface="楷体_GB2312" panose="02010609030101010101" pitchFamily="49" charset="-122"/>
                <a:ea typeface="楷体_GB2312" panose="02010609030101010101" pitchFamily="49" charset="-122"/>
              </a:endParaRPr>
            </a:p>
          </p:txBody>
        </p:sp>
        <p:pic>
          <p:nvPicPr>
            <p:cNvPr id="18440" name="Picture 11"/>
            <p:cNvPicPr preferRelativeResize="0">
              <a:picLocks noChangeAspect="1"/>
            </p:cNvPicPr>
            <p:nvPr/>
          </p:nvPicPr>
          <p:blipFill>
            <a:blip r:embed="rId2"/>
            <a:stretch>
              <a:fillRect/>
            </a:stretch>
          </p:blipFill>
          <p:spPr>
            <a:xfrm>
              <a:off x="660" y="2127"/>
              <a:ext cx="354" cy="352"/>
            </a:xfrm>
            <a:prstGeom prst="rect">
              <a:avLst/>
            </a:prstGeom>
            <a:noFill/>
            <a:ln w="9525">
              <a:noFill/>
            </a:ln>
          </p:spPr>
        </p:pic>
      </p:grpSp>
      <p:sp>
        <p:nvSpPr>
          <p:cNvPr id="18441" name="Rectangle 18"/>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Picture 1030" descr="背景1"/>
          <p:cNvPicPr>
            <a:picLocks noChangeAspect="1"/>
          </p:cNvPicPr>
          <p:nvPr/>
        </p:nvPicPr>
        <p:blipFill>
          <a:blip r:embed="rId1"/>
          <a:stretch>
            <a:fillRect/>
          </a:stretch>
        </p:blipFill>
        <p:spPr>
          <a:xfrm>
            <a:off x="865188" y="1222375"/>
            <a:ext cx="7299325" cy="4964113"/>
          </a:xfrm>
          <a:prstGeom prst="rect">
            <a:avLst/>
          </a:prstGeom>
          <a:noFill/>
          <a:ln w="9525">
            <a:noFill/>
          </a:ln>
        </p:spPr>
      </p:pic>
      <p:sp>
        <p:nvSpPr>
          <p:cNvPr id="19458" name="Rectangle 1027"/>
          <p:cNvSpPr>
            <a:spLocks noGrp="1"/>
          </p:cNvSpPr>
          <p:nvPr>
            <p:ph idx="1"/>
          </p:nvPr>
        </p:nvSpPr>
        <p:spPr>
          <a:xfrm>
            <a:off x="1101725" y="1812925"/>
            <a:ext cx="7026275" cy="4313238"/>
          </a:xfrm>
          <a:ln/>
        </p:spPr>
        <p:txBody>
          <a:bodyPr vert="horz" wrap="square" lIns="0" tIns="0" rIns="0" bIns="0" anchor="t"/>
          <a:p>
            <a:pPr marL="342900" indent="-342900" algn="ctr">
              <a:lnSpc>
                <a:spcPct val="150000"/>
              </a:lnSpc>
              <a:buNone/>
            </a:pPr>
            <a:r>
              <a:rPr lang="zh-CN" altLang="en-US" sz="1800" dirty="0">
                <a:solidFill>
                  <a:srgbClr val="D60093"/>
                </a:solidFill>
                <a:ea typeface="宋体" panose="02010600030101010101" pitchFamily="2" charset="-122"/>
              </a:rPr>
              <a:t>某公司职工数据</a:t>
            </a:r>
            <a:endParaRPr lang="zh-CN" altLang="en-US" sz="1800" dirty="0">
              <a:solidFill>
                <a:srgbClr val="D60093"/>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姓名,张三,性别,男,年龄,30,籍贯,辽宁,身高,</a:t>
            </a:r>
            <a:r>
              <a:rPr lang="en-US" altLang="zh-CN" sz="1800" dirty="0">
                <a:solidFill>
                  <a:schemeClr val="bg1"/>
                </a:solidFill>
                <a:ea typeface="宋体" panose="02010600030101010101" pitchFamily="2" charset="-122"/>
              </a:rPr>
              <a:t>1.68,</a:t>
            </a:r>
            <a:r>
              <a:rPr lang="zh-CN" altLang="en-US" sz="1800" dirty="0">
                <a:solidFill>
                  <a:schemeClr val="bg1"/>
                </a:solidFill>
                <a:ea typeface="宋体" panose="02010600030101010101" pitchFamily="2" charset="-122"/>
              </a:rPr>
              <a:t>体重,77,工资,4000</a:t>
            </a:r>
            <a:endParaRPr lang="zh-CN" altLang="en-US" sz="1800" dirty="0">
              <a:solidFill>
                <a:schemeClr val="bg1"/>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姓名,李四,性别,女,年龄,23,籍贯,山东,身高,</a:t>
            </a:r>
            <a:r>
              <a:rPr lang="en-US" altLang="zh-CN" sz="1800" dirty="0">
                <a:solidFill>
                  <a:schemeClr val="bg1"/>
                </a:solidFill>
                <a:ea typeface="宋体" panose="02010600030101010101" pitchFamily="2" charset="-122"/>
              </a:rPr>
              <a:t>1.55,</a:t>
            </a:r>
            <a:r>
              <a:rPr lang="zh-CN" altLang="en-US" sz="1800" dirty="0">
                <a:solidFill>
                  <a:schemeClr val="bg1"/>
                </a:solidFill>
                <a:ea typeface="宋体" panose="02010600030101010101" pitchFamily="2" charset="-122"/>
              </a:rPr>
              <a:t>体重,51,工资,3000</a:t>
            </a:r>
            <a:endParaRPr lang="zh-CN" altLang="en-US" sz="1800" dirty="0">
              <a:solidFill>
                <a:schemeClr val="bg1"/>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姓名,王五,性别,男,年龄,40,籍贯,四川,身高,</a:t>
            </a:r>
            <a:r>
              <a:rPr lang="en-US" altLang="zh-CN" sz="1800" dirty="0">
                <a:solidFill>
                  <a:schemeClr val="bg1"/>
                </a:solidFill>
                <a:ea typeface="宋体" panose="02010600030101010101" pitchFamily="2" charset="-122"/>
              </a:rPr>
              <a:t>1.48,</a:t>
            </a:r>
            <a:r>
              <a:rPr lang="zh-CN" altLang="en-US" sz="1800" dirty="0">
                <a:solidFill>
                  <a:schemeClr val="bg1"/>
                </a:solidFill>
                <a:ea typeface="宋体" panose="02010600030101010101" pitchFamily="2" charset="-122"/>
              </a:rPr>
              <a:t>体重,85,工资,6000</a:t>
            </a:r>
            <a:endParaRPr lang="zh-CN" altLang="en-US" sz="1800" dirty="0">
              <a:solidFill>
                <a:schemeClr val="bg1"/>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姓名,马六,性别,女,年龄,22,籍贯,新疆,身高,</a:t>
            </a:r>
            <a:r>
              <a:rPr lang="en-US" altLang="zh-CN" sz="1800" dirty="0">
                <a:solidFill>
                  <a:schemeClr val="bg1"/>
                </a:solidFill>
                <a:ea typeface="宋体" panose="02010600030101010101" pitchFamily="2" charset="-122"/>
              </a:rPr>
              <a:t>1.59,</a:t>
            </a:r>
            <a:r>
              <a:rPr lang="zh-CN" altLang="en-US" sz="1800" dirty="0">
                <a:solidFill>
                  <a:schemeClr val="bg1"/>
                </a:solidFill>
                <a:ea typeface="宋体" panose="02010600030101010101" pitchFamily="2" charset="-122"/>
              </a:rPr>
              <a:t>体重,50,工资,3000</a:t>
            </a:r>
            <a:endParaRPr lang="zh-CN" altLang="en-US" sz="1800" dirty="0">
              <a:solidFill>
                <a:schemeClr val="bg1"/>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姓名,赵七,性别,女,年龄,27,籍贯,浙江,身高,</a:t>
            </a:r>
            <a:r>
              <a:rPr lang="en-US" altLang="zh-CN" sz="1800" dirty="0">
                <a:solidFill>
                  <a:schemeClr val="bg1"/>
                </a:solidFill>
                <a:ea typeface="宋体" panose="02010600030101010101" pitchFamily="2" charset="-122"/>
              </a:rPr>
              <a:t>1.49,</a:t>
            </a:r>
            <a:r>
              <a:rPr lang="zh-CN" altLang="en-US" sz="1800" dirty="0">
                <a:solidFill>
                  <a:schemeClr val="bg1"/>
                </a:solidFill>
                <a:ea typeface="宋体" panose="02010600030101010101" pitchFamily="2" charset="-122"/>
              </a:rPr>
              <a:t>体重,55,工资,4200</a:t>
            </a:r>
            <a:endParaRPr lang="zh-CN" altLang="en-US" sz="1800" dirty="0">
              <a:solidFill>
                <a:schemeClr val="bg1"/>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姓名,何八,性别,男,年龄,26,籍贯,云南,身高,</a:t>
            </a:r>
            <a:r>
              <a:rPr lang="en-US" altLang="zh-CN" sz="1800" dirty="0">
                <a:solidFill>
                  <a:schemeClr val="bg1"/>
                </a:solidFill>
                <a:ea typeface="宋体" panose="02010600030101010101" pitchFamily="2" charset="-122"/>
              </a:rPr>
              <a:t>1.64,</a:t>
            </a:r>
            <a:r>
              <a:rPr lang="zh-CN" altLang="en-US" sz="1800" dirty="0">
                <a:solidFill>
                  <a:schemeClr val="bg1"/>
                </a:solidFill>
                <a:ea typeface="宋体" panose="02010600030101010101" pitchFamily="2" charset="-122"/>
              </a:rPr>
              <a:t>体重,67,工资,3500</a:t>
            </a:r>
            <a:endParaRPr lang="zh-CN" altLang="en-US" sz="1800" dirty="0">
              <a:solidFill>
                <a:schemeClr val="bg1"/>
              </a:solidFill>
              <a:ea typeface="宋体" panose="02010600030101010101" pitchFamily="2" charset="-122"/>
            </a:endParaRPr>
          </a:p>
          <a:p>
            <a:pPr marL="342900" indent="-342900">
              <a:lnSpc>
                <a:spcPct val="150000"/>
              </a:lnSpc>
            </a:pPr>
            <a:r>
              <a:rPr lang="zh-CN" altLang="en-US" sz="1800" dirty="0">
                <a:solidFill>
                  <a:schemeClr val="bg1"/>
                </a:solidFill>
                <a:ea typeface="宋体" panose="02010600030101010101" pitchFamily="2" charset="-122"/>
              </a:rPr>
              <a:t>姓名,陈九,性别,男,年龄,32,籍贯,江苏,身高,</a:t>
            </a:r>
            <a:r>
              <a:rPr lang="en-US" altLang="zh-CN" sz="1800" dirty="0">
                <a:solidFill>
                  <a:schemeClr val="bg1"/>
                </a:solidFill>
                <a:ea typeface="宋体" panose="02010600030101010101" pitchFamily="2" charset="-122"/>
              </a:rPr>
              <a:t>1.62,</a:t>
            </a:r>
            <a:r>
              <a:rPr lang="zh-CN" altLang="en-US" sz="1800" dirty="0">
                <a:solidFill>
                  <a:schemeClr val="bg1"/>
                </a:solidFill>
                <a:ea typeface="宋体" panose="02010600030101010101" pitchFamily="2" charset="-122"/>
              </a:rPr>
              <a:t>体重,72,工资,5000</a:t>
            </a:r>
            <a:endParaRPr lang="zh-CN" altLang="en-US" sz="1800" dirty="0">
              <a:solidFill>
                <a:schemeClr val="bg1"/>
              </a:solidFill>
              <a:ea typeface="宋体" panose="02010600030101010101" pitchFamily="2" charset="-122"/>
            </a:endParaRPr>
          </a:p>
        </p:txBody>
      </p:sp>
      <p:sp>
        <p:nvSpPr>
          <p:cNvPr id="19459" name="Rectangle 1029"/>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graphicFrame>
        <p:nvGraphicFramePr>
          <p:cNvPr id="19460" name="Object 1031"/>
          <p:cNvGraphicFramePr/>
          <p:nvPr/>
        </p:nvGraphicFramePr>
        <p:xfrm>
          <a:off x="869950" y="1223963"/>
          <a:ext cx="3870325" cy="561975"/>
        </p:xfrm>
        <a:graphic>
          <a:graphicData uri="http://schemas.openxmlformats.org/presentationml/2006/ole">
            <mc:AlternateContent xmlns:mc="http://schemas.openxmlformats.org/markup-compatibility/2006">
              <mc:Choice xmlns:v="urn:schemas-microsoft-com:vml" Requires="v">
                <p:oleObj spid="_x0000_s3077" name="" r:id="rId2" imgW="4076700" imgH="561975" progId="Paint.Picture">
                  <p:embed/>
                </p:oleObj>
              </mc:Choice>
              <mc:Fallback>
                <p:oleObj name="" r:id="rId2" imgW="4076700" imgH="561975" progId="Paint.Picture">
                  <p:embed/>
                  <p:pic>
                    <p:nvPicPr>
                      <p:cNvPr id="0" name="图片 3076"/>
                      <p:cNvPicPr/>
                      <p:nvPr/>
                    </p:nvPicPr>
                    <p:blipFill>
                      <a:blip r:embed="rId3"/>
                      <a:stretch>
                        <a:fillRect/>
                      </a:stretch>
                    </p:blipFill>
                    <p:spPr>
                      <a:xfrm>
                        <a:off x="869950" y="1223963"/>
                        <a:ext cx="3870325" cy="561975"/>
                      </a:xfrm>
                      <a:prstGeom prst="rect">
                        <a:avLst/>
                      </a:prstGeom>
                      <a:noFill/>
                      <a:ln w="38100">
                        <a:noFill/>
                        <a:miter/>
                      </a:ln>
                    </p:spPr>
                  </p:pic>
                </p:oleObj>
              </mc:Fallback>
            </mc:AlternateContent>
          </a:graphicData>
        </a:graphic>
      </p:graphicFrame>
      <p:sp>
        <p:nvSpPr>
          <p:cNvPr id="19461" name="Text Box 1032"/>
          <p:cNvSpPr txBox="1"/>
          <p:nvPr/>
        </p:nvSpPr>
        <p:spPr>
          <a:xfrm>
            <a:off x="893763" y="1211263"/>
            <a:ext cx="3913187" cy="519112"/>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数据（</a:t>
            </a:r>
            <a:r>
              <a:rPr lang="zh-CN" altLang="en-US" sz="2800" dirty="0">
                <a:solidFill>
                  <a:schemeClr val="bg1"/>
                </a:solidFill>
                <a:latin typeface="Arial Narrow" panose="020B0606020202030204" pitchFamily="34" charset="0"/>
                <a:ea typeface="宋体" panose="02010600030101010101" pitchFamily="2" charset="-122"/>
                <a:sym typeface="Wingdings" panose="05000000000000000000" pitchFamily="2" charset="2"/>
              </a:rPr>
              <a:t>原始的事实） </a:t>
            </a:r>
            <a:endParaRPr lang="zh-CN" altLang="en-US" sz="2800" dirty="0">
              <a:solidFill>
                <a:schemeClr val="bg1"/>
              </a:solidFill>
              <a:latin typeface="Arial Narrow" panose="020B0606020202030204" pitchFamily="34" charset="0"/>
              <a:ea typeface="宋体" panose="02010600030101010101" pitchFamily="2" charset="-122"/>
              <a:sym typeface="Wingdings" panose="05000000000000000000" pitchFamily="2" charset="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1039"/>
          <p:cNvSpPr/>
          <p:nvPr/>
        </p:nvSpPr>
        <p:spPr>
          <a:xfrm>
            <a:off x="1120775" y="2925763"/>
            <a:ext cx="1179513"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张三</a:t>
            </a:r>
            <a:endParaRPr lang="en-US" altLang="en-US" sz="1600" dirty="0">
              <a:latin typeface="Arial" panose="020B0604020202020204" pitchFamily="34" charset="0"/>
            </a:endParaRPr>
          </a:p>
        </p:txBody>
      </p:sp>
      <p:sp>
        <p:nvSpPr>
          <p:cNvPr id="20482" name="Rectangle 1040"/>
          <p:cNvSpPr/>
          <p:nvPr/>
        </p:nvSpPr>
        <p:spPr>
          <a:xfrm>
            <a:off x="1120775" y="3279775"/>
            <a:ext cx="1236663"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dirty="0">
                <a:latin typeface="Arial Narrow" panose="020B0606020202030204" pitchFamily="34" charset="0"/>
                <a:ea typeface="宋体" panose="02010600030101010101" pitchFamily="2" charset="-122"/>
              </a:rPr>
              <a:t>李</a:t>
            </a:r>
            <a:r>
              <a:rPr lang="zh-CN" altLang="en-US" dirty="0">
                <a:latin typeface="Arial Narrow" panose="020B0606020202030204" pitchFamily="34" charset="0"/>
                <a:ea typeface="宋体" panose="02010600030101010101" pitchFamily="2" charset="-122"/>
              </a:rPr>
              <a:t>四</a:t>
            </a:r>
            <a:endParaRPr lang="en-US" altLang="en-US" dirty="0">
              <a:latin typeface="Arial Narrow" panose="020B0606020202030204" pitchFamily="34" charset="0"/>
            </a:endParaRPr>
          </a:p>
        </p:txBody>
      </p:sp>
      <p:sp>
        <p:nvSpPr>
          <p:cNvPr id="757777" name="Rectangle 1041"/>
          <p:cNvSpPr>
            <a:spLocks noChangeArrowheads="1"/>
          </p:cNvSpPr>
          <p:nvPr/>
        </p:nvSpPr>
        <p:spPr bwMode="auto">
          <a:xfrm>
            <a:off x="1120775" y="3632200"/>
            <a:ext cx="122713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王五</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78" name="Rectangle 1042"/>
          <p:cNvSpPr>
            <a:spLocks noChangeArrowheads="1"/>
          </p:cNvSpPr>
          <p:nvPr/>
        </p:nvSpPr>
        <p:spPr bwMode="auto">
          <a:xfrm>
            <a:off x="1120775" y="3986213"/>
            <a:ext cx="1179513"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马六</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79" name="Rectangle 1043"/>
          <p:cNvSpPr>
            <a:spLocks noChangeArrowheads="1"/>
          </p:cNvSpPr>
          <p:nvPr/>
        </p:nvSpPr>
        <p:spPr bwMode="auto">
          <a:xfrm>
            <a:off x="1120775" y="4338638"/>
            <a:ext cx="1189038"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赵七</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80" name="Rectangle 1044"/>
          <p:cNvSpPr>
            <a:spLocks noChangeArrowheads="1"/>
          </p:cNvSpPr>
          <p:nvPr/>
        </p:nvSpPr>
        <p:spPr bwMode="auto">
          <a:xfrm>
            <a:off x="1120775" y="4692650"/>
            <a:ext cx="1169988"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何八</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81" name="Rectangle 1045"/>
          <p:cNvSpPr>
            <a:spLocks noChangeArrowheads="1"/>
          </p:cNvSpPr>
          <p:nvPr/>
        </p:nvSpPr>
        <p:spPr bwMode="auto">
          <a:xfrm>
            <a:off x="1120775" y="5045075"/>
            <a:ext cx="1169988"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陈九</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488" name="Rectangle 1048"/>
          <p:cNvSpPr/>
          <p:nvPr/>
        </p:nvSpPr>
        <p:spPr>
          <a:xfrm>
            <a:off x="2244725" y="2925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30</a:t>
            </a:r>
            <a:endParaRPr lang="en-US" altLang="en-US" sz="1600" dirty="0">
              <a:latin typeface="Arial" panose="020B0604020202020204" pitchFamily="34" charset="0"/>
            </a:endParaRPr>
          </a:p>
        </p:txBody>
      </p:sp>
      <p:sp>
        <p:nvSpPr>
          <p:cNvPr id="20489" name="Rectangle 1049"/>
          <p:cNvSpPr/>
          <p:nvPr/>
        </p:nvSpPr>
        <p:spPr>
          <a:xfrm>
            <a:off x="2244725" y="3279775"/>
            <a:ext cx="75247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23</a:t>
            </a:r>
            <a:endParaRPr lang="en-US" altLang="en-US" sz="1600" dirty="0">
              <a:latin typeface="Arial" panose="020B0604020202020204" pitchFamily="34" charset="0"/>
            </a:endParaRPr>
          </a:p>
        </p:txBody>
      </p:sp>
      <p:sp>
        <p:nvSpPr>
          <p:cNvPr id="20490" name="Rectangle 1050"/>
          <p:cNvSpPr/>
          <p:nvPr/>
        </p:nvSpPr>
        <p:spPr>
          <a:xfrm>
            <a:off x="2244725" y="3632200"/>
            <a:ext cx="752475" cy="354013"/>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40</a:t>
            </a:r>
            <a:endParaRPr lang="en-US" altLang="en-US" sz="1600" dirty="0">
              <a:latin typeface="Arial" panose="020B0604020202020204" pitchFamily="34" charset="0"/>
            </a:endParaRPr>
          </a:p>
        </p:txBody>
      </p:sp>
      <p:sp>
        <p:nvSpPr>
          <p:cNvPr id="20491" name="Rectangle 1051"/>
          <p:cNvSpPr/>
          <p:nvPr/>
        </p:nvSpPr>
        <p:spPr>
          <a:xfrm>
            <a:off x="2244725" y="3986213"/>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22</a:t>
            </a:r>
            <a:endParaRPr lang="en-US" altLang="en-US" sz="1600" dirty="0">
              <a:latin typeface="Arial" panose="020B0604020202020204" pitchFamily="34" charset="0"/>
            </a:endParaRPr>
          </a:p>
        </p:txBody>
      </p:sp>
      <p:sp>
        <p:nvSpPr>
          <p:cNvPr id="20492" name="Rectangle 1052"/>
          <p:cNvSpPr/>
          <p:nvPr/>
        </p:nvSpPr>
        <p:spPr>
          <a:xfrm>
            <a:off x="2244725" y="4338638"/>
            <a:ext cx="752475" cy="354012"/>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27</a:t>
            </a:r>
            <a:endParaRPr lang="en-US" altLang="en-US" sz="1600" dirty="0">
              <a:latin typeface="Arial" panose="020B0604020202020204" pitchFamily="34" charset="0"/>
            </a:endParaRPr>
          </a:p>
        </p:txBody>
      </p:sp>
      <p:sp>
        <p:nvSpPr>
          <p:cNvPr id="20493" name="Rectangle 1053"/>
          <p:cNvSpPr/>
          <p:nvPr/>
        </p:nvSpPr>
        <p:spPr>
          <a:xfrm>
            <a:off x="2244725" y="4692650"/>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26</a:t>
            </a:r>
            <a:endParaRPr lang="en-US" altLang="en-US" sz="1600" dirty="0">
              <a:latin typeface="Arial" panose="020B0604020202020204" pitchFamily="34" charset="0"/>
            </a:endParaRPr>
          </a:p>
        </p:txBody>
      </p:sp>
      <p:sp>
        <p:nvSpPr>
          <p:cNvPr id="20494" name="Rectangle 1054"/>
          <p:cNvSpPr/>
          <p:nvPr/>
        </p:nvSpPr>
        <p:spPr>
          <a:xfrm>
            <a:off x="2244725" y="5045075"/>
            <a:ext cx="752475" cy="354013"/>
          </a:xfrm>
          <a:prstGeom prst="rect">
            <a:avLst/>
          </a:prstGeom>
          <a:gradFill rotWithShape="0">
            <a:gsLst>
              <a:gs pos="0">
                <a:srgbClr val="CCFFFF"/>
              </a:gs>
              <a:gs pos="100000">
                <a:srgbClr val="00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32</a:t>
            </a:r>
            <a:endParaRPr lang="en-US" altLang="en-US" sz="1600" dirty="0">
              <a:latin typeface="Arial" panose="020B0604020202020204" pitchFamily="34" charset="0"/>
            </a:endParaRPr>
          </a:p>
        </p:txBody>
      </p:sp>
      <p:sp>
        <p:nvSpPr>
          <p:cNvPr id="20495" name="Rectangle 1057"/>
          <p:cNvSpPr/>
          <p:nvPr/>
        </p:nvSpPr>
        <p:spPr>
          <a:xfrm>
            <a:off x="2986088" y="2925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男</a:t>
            </a:r>
            <a:endParaRPr lang="en-US" altLang="en-US" sz="1600" dirty="0">
              <a:latin typeface="Arial" panose="020B0604020202020204" pitchFamily="34" charset="0"/>
            </a:endParaRPr>
          </a:p>
        </p:txBody>
      </p:sp>
      <p:sp>
        <p:nvSpPr>
          <p:cNvPr id="757794" name="Rectangle 1058"/>
          <p:cNvSpPr>
            <a:spLocks noChangeArrowheads="1"/>
          </p:cNvSpPr>
          <p:nvPr/>
        </p:nvSpPr>
        <p:spPr bwMode="auto">
          <a:xfrm>
            <a:off x="2986088" y="327977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女</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95" name="Rectangle 1059"/>
          <p:cNvSpPr>
            <a:spLocks noChangeArrowheads="1"/>
          </p:cNvSpPr>
          <p:nvPr/>
        </p:nvSpPr>
        <p:spPr bwMode="auto">
          <a:xfrm>
            <a:off x="2986088" y="363220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男</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96" name="Rectangle 1060"/>
          <p:cNvSpPr>
            <a:spLocks noChangeArrowheads="1"/>
          </p:cNvSpPr>
          <p:nvPr/>
        </p:nvSpPr>
        <p:spPr bwMode="auto">
          <a:xfrm>
            <a:off x="2986088" y="3986213"/>
            <a:ext cx="752475"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女</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97" name="Rectangle 1061"/>
          <p:cNvSpPr>
            <a:spLocks noChangeArrowheads="1"/>
          </p:cNvSpPr>
          <p:nvPr/>
        </p:nvSpPr>
        <p:spPr bwMode="auto">
          <a:xfrm>
            <a:off x="2986088" y="4338638"/>
            <a:ext cx="752475"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女</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98" name="Rectangle 1062"/>
          <p:cNvSpPr>
            <a:spLocks noChangeArrowheads="1"/>
          </p:cNvSpPr>
          <p:nvPr/>
        </p:nvSpPr>
        <p:spPr bwMode="auto">
          <a:xfrm>
            <a:off x="2986088" y="4692650"/>
            <a:ext cx="752475"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男</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99" name="Rectangle 1063"/>
          <p:cNvSpPr>
            <a:spLocks noChangeArrowheads="1"/>
          </p:cNvSpPr>
          <p:nvPr/>
        </p:nvSpPr>
        <p:spPr bwMode="auto">
          <a:xfrm>
            <a:off x="2986088" y="5045075"/>
            <a:ext cx="752475"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男</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4" name="Rectangle 1068"/>
          <p:cNvSpPr>
            <a:spLocks noChangeArrowheads="1"/>
          </p:cNvSpPr>
          <p:nvPr/>
        </p:nvSpPr>
        <p:spPr bwMode="auto">
          <a:xfrm>
            <a:off x="3730625" y="2925763"/>
            <a:ext cx="11699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辽宁</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5" name="Rectangle 1069"/>
          <p:cNvSpPr>
            <a:spLocks noChangeArrowheads="1"/>
          </p:cNvSpPr>
          <p:nvPr/>
        </p:nvSpPr>
        <p:spPr bwMode="auto">
          <a:xfrm>
            <a:off x="3730625" y="3279775"/>
            <a:ext cx="1217613"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山东</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6" name="Rectangle 1070"/>
          <p:cNvSpPr>
            <a:spLocks noChangeArrowheads="1"/>
          </p:cNvSpPr>
          <p:nvPr/>
        </p:nvSpPr>
        <p:spPr bwMode="auto">
          <a:xfrm>
            <a:off x="3730625" y="3632200"/>
            <a:ext cx="118903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四川</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7" name="Rectangle 1071"/>
          <p:cNvSpPr>
            <a:spLocks noChangeArrowheads="1"/>
          </p:cNvSpPr>
          <p:nvPr/>
        </p:nvSpPr>
        <p:spPr bwMode="auto">
          <a:xfrm>
            <a:off x="3730625" y="3986213"/>
            <a:ext cx="1169988"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新疆</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8" name="Rectangle 1072"/>
          <p:cNvSpPr>
            <a:spLocks noChangeArrowheads="1"/>
          </p:cNvSpPr>
          <p:nvPr/>
        </p:nvSpPr>
        <p:spPr bwMode="auto">
          <a:xfrm>
            <a:off x="3730625" y="4338638"/>
            <a:ext cx="1198563"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浙江</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9" name="Rectangle 1073"/>
          <p:cNvSpPr>
            <a:spLocks noChangeArrowheads="1"/>
          </p:cNvSpPr>
          <p:nvPr/>
        </p:nvSpPr>
        <p:spPr bwMode="auto">
          <a:xfrm>
            <a:off x="3730625" y="4692650"/>
            <a:ext cx="1179513"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云南</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10" name="Rectangle 1074"/>
          <p:cNvSpPr>
            <a:spLocks noChangeArrowheads="1"/>
          </p:cNvSpPr>
          <p:nvPr/>
        </p:nvSpPr>
        <p:spPr bwMode="auto">
          <a:xfrm>
            <a:off x="3730625" y="5045075"/>
            <a:ext cx="1189038"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江苏</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14" name="Rectangle 1078"/>
          <p:cNvSpPr>
            <a:spLocks noChangeArrowheads="1"/>
          </p:cNvSpPr>
          <p:nvPr/>
        </p:nvSpPr>
        <p:spPr bwMode="auto">
          <a:xfrm>
            <a:off x="4845050" y="2925763"/>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4000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0" name="Rectangle 1079"/>
          <p:cNvSpPr/>
          <p:nvPr/>
        </p:nvSpPr>
        <p:spPr>
          <a:xfrm>
            <a:off x="4845050" y="3279775"/>
            <a:ext cx="162242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3000</a:t>
            </a:r>
            <a:endParaRPr lang="en-US" altLang="en-US" sz="1600" dirty="0">
              <a:latin typeface="Arial" panose="020B0604020202020204" pitchFamily="34" charset="0"/>
            </a:endParaRPr>
          </a:p>
        </p:txBody>
      </p:sp>
      <p:sp>
        <p:nvSpPr>
          <p:cNvPr id="757816" name="Rectangle 1080"/>
          <p:cNvSpPr>
            <a:spLocks noChangeArrowheads="1"/>
          </p:cNvSpPr>
          <p:nvPr/>
        </p:nvSpPr>
        <p:spPr bwMode="auto">
          <a:xfrm>
            <a:off x="4845050" y="3632200"/>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6000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17" name="Rectangle 1081"/>
          <p:cNvSpPr>
            <a:spLocks noChangeArrowheads="1"/>
          </p:cNvSpPr>
          <p:nvPr/>
        </p:nvSpPr>
        <p:spPr bwMode="auto">
          <a:xfrm>
            <a:off x="4845050" y="3986213"/>
            <a:ext cx="1622425"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3000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18" name="Rectangle 1082"/>
          <p:cNvSpPr>
            <a:spLocks noChangeArrowheads="1"/>
          </p:cNvSpPr>
          <p:nvPr/>
        </p:nvSpPr>
        <p:spPr bwMode="auto">
          <a:xfrm>
            <a:off x="4845050" y="4338638"/>
            <a:ext cx="1622425"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4200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4" name="Rectangle 1083"/>
          <p:cNvSpPr/>
          <p:nvPr/>
        </p:nvSpPr>
        <p:spPr>
          <a:xfrm>
            <a:off x="4845050" y="4692650"/>
            <a:ext cx="162242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3500</a:t>
            </a:r>
            <a:endParaRPr lang="en-US" altLang="en-US" sz="1600" dirty="0">
              <a:latin typeface="Arial" panose="020B0604020202020204" pitchFamily="34" charset="0"/>
            </a:endParaRPr>
          </a:p>
        </p:txBody>
      </p:sp>
      <p:sp>
        <p:nvSpPr>
          <p:cNvPr id="757820" name="Rectangle 1084"/>
          <p:cNvSpPr>
            <a:spLocks noChangeArrowheads="1"/>
          </p:cNvSpPr>
          <p:nvPr/>
        </p:nvSpPr>
        <p:spPr bwMode="auto">
          <a:xfrm>
            <a:off x="4845050" y="5045075"/>
            <a:ext cx="1622425"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5000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6" name="Rectangle 1088"/>
          <p:cNvSpPr/>
          <p:nvPr/>
        </p:nvSpPr>
        <p:spPr>
          <a:xfrm>
            <a:off x="6464300" y="2925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1.69</a:t>
            </a:r>
            <a:endParaRPr lang="en-US" altLang="en-US" sz="1600" dirty="0">
              <a:latin typeface="Arial" panose="020B0604020202020204" pitchFamily="34" charset="0"/>
            </a:endParaRPr>
          </a:p>
        </p:txBody>
      </p:sp>
      <p:sp>
        <p:nvSpPr>
          <p:cNvPr id="20517" name="Rectangle 1089"/>
          <p:cNvSpPr/>
          <p:nvPr/>
        </p:nvSpPr>
        <p:spPr>
          <a:xfrm>
            <a:off x="6464300" y="3279775"/>
            <a:ext cx="75247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1.55</a:t>
            </a:r>
            <a:endParaRPr lang="en-US" altLang="en-US" sz="1600" dirty="0">
              <a:latin typeface="Arial" panose="020B0604020202020204" pitchFamily="34" charset="0"/>
            </a:endParaRPr>
          </a:p>
        </p:txBody>
      </p:sp>
      <p:sp>
        <p:nvSpPr>
          <p:cNvPr id="20518" name="Rectangle 1090"/>
          <p:cNvSpPr/>
          <p:nvPr/>
        </p:nvSpPr>
        <p:spPr>
          <a:xfrm>
            <a:off x="6464300" y="3632200"/>
            <a:ext cx="752475" cy="354013"/>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1.48</a:t>
            </a:r>
            <a:endParaRPr lang="en-US" altLang="en-US" sz="1600" dirty="0">
              <a:latin typeface="Arial" panose="020B0604020202020204" pitchFamily="34" charset="0"/>
            </a:endParaRPr>
          </a:p>
        </p:txBody>
      </p:sp>
      <p:sp>
        <p:nvSpPr>
          <p:cNvPr id="20519" name="Rectangle 1091"/>
          <p:cNvSpPr/>
          <p:nvPr/>
        </p:nvSpPr>
        <p:spPr>
          <a:xfrm>
            <a:off x="6464300" y="3986213"/>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1.59</a:t>
            </a:r>
            <a:endParaRPr lang="en-US" altLang="en-US" sz="1600" dirty="0">
              <a:latin typeface="Arial" panose="020B0604020202020204" pitchFamily="34" charset="0"/>
            </a:endParaRPr>
          </a:p>
        </p:txBody>
      </p:sp>
      <p:sp>
        <p:nvSpPr>
          <p:cNvPr id="20520" name="Rectangle 1092"/>
          <p:cNvSpPr/>
          <p:nvPr/>
        </p:nvSpPr>
        <p:spPr>
          <a:xfrm>
            <a:off x="6464300" y="4338638"/>
            <a:ext cx="752475" cy="354012"/>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1.49</a:t>
            </a:r>
            <a:endParaRPr lang="en-US" altLang="en-US" sz="1600" dirty="0">
              <a:latin typeface="Arial" panose="020B0604020202020204" pitchFamily="34" charset="0"/>
            </a:endParaRPr>
          </a:p>
        </p:txBody>
      </p:sp>
      <p:sp>
        <p:nvSpPr>
          <p:cNvPr id="20521" name="Rectangle 1093"/>
          <p:cNvSpPr/>
          <p:nvPr/>
        </p:nvSpPr>
        <p:spPr>
          <a:xfrm>
            <a:off x="6464300" y="4692650"/>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1.64</a:t>
            </a:r>
            <a:endParaRPr lang="en-US" altLang="en-US" sz="1600" dirty="0">
              <a:latin typeface="Arial" panose="020B0604020202020204" pitchFamily="34" charset="0"/>
            </a:endParaRPr>
          </a:p>
        </p:txBody>
      </p:sp>
      <p:sp>
        <p:nvSpPr>
          <p:cNvPr id="20522" name="Rectangle 1094"/>
          <p:cNvSpPr/>
          <p:nvPr/>
        </p:nvSpPr>
        <p:spPr>
          <a:xfrm>
            <a:off x="6464300" y="5045075"/>
            <a:ext cx="752475" cy="354013"/>
          </a:xfrm>
          <a:prstGeom prst="rect">
            <a:avLst/>
          </a:prstGeom>
          <a:gradFill rotWithShape="0">
            <a:gsLst>
              <a:gs pos="0">
                <a:srgbClr val="CCFFFF"/>
              </a:gs>
              <a:gs pos="100000">
                <a:srgbClr val="00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1.62</a:t>
            </a:r>
            <a:endParaRPr lang="en-US" altLang="en-US" sz="1600" dirty="0">
              <a:latin typeface="Arial" panose="020B0604020202020204" pitchFamily="34" charset="0"/>
            </a:endParaRPr>
          </a:p>
        </p:txBody>
      </p:sp>
      <p:grpSp>
        <p:nvGrpSpPr>
          <p:cNvPr id="20523" name="Group 1108"/>
          <p:cNvGrpSpPr/>
          <p:nvPr/>
        </p:nvGrpSpPr>
        <p:grpSpPr>
          <a:xfrm>
            <a:off x="1116013" y="2562225"/>
            <a:ext cx="2663825" cy="354013"/>
            <a:chOff x="1105" y="1062"/>
            <a:chExt cx="1658" cy="223"/>
          </a:xfrm>
        </p:grpSpPr>
        <p:sp>
          <p:nvSpPr>
            <p:cNvPr id="757845" name="Rectangle 1109"/>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en-US" altLang="zh-CN"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性别</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57846" name="Rectangle 1110"/>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p>
              <a:pPr marL="0" marR="0" indent="0" algn="ctr" defTabSz="914400" rtl="0" eaLnBrk="0" fontAlgn="base" latinLnBrk="0" hangingPunct="0">
                <a:lnSpc>
                  <a:spcPct val="100000"/>
                </a:lnSpc>
                <a:spcBef>
                  <a:spcPct val="0"/>
                </a:spcBef>
                <a:spcAft>
                  <a:spcPct val="0"/>
                </a:spcAft>
                <a:buClrTx/>
                <a:buSzTx/>
                <a:buFontTx/>
                <a:buNone/>
                <a:tabLst>
                  <a:tab pos="1657350" algn="l"/>
                </a:tabLst>
              </a:pPr>
              <a:r>
                <a:rPr kumimoji="0" lang="en-US" altLang="zh-CN"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姓名</a:t>
              </a:r>
              <a:endParaRPr kumimoji="0" lang="en-US" altLang="en-US"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mn-ea"/>
                <a:cs typeface="+mn-cs"/>
              </a:endParaRPr>
            </a:p>
          </p:txBody>
        </p:sp>
        <p:sp>
          <p:nvSpPr>
            <p:cNvPr id="757847" name="Rectangle 1111"/>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p>
              <a:pPr marL="0" marR="0" indent="0" algn="ctr" defTabSz="914400" rtl="0" eaLnBrk="0" fontAlgn="base" latinLnBrk="0" hangingPunct="0">
                <a:lnSpc>
                  <a:spcPct val="100000"/>
                </a:lnSpc>
                <a:spcBef>
                  <a:spcPct val="0"/>
                </a:spcBef>
                <a:spcAft>
                  <a:spcPct val="0"/>
                </a:spcAft>
                <a:buClrTx/>
                <a:buSzTx/>
                <a:buFontTx/>
                <a:buNone/>
                <a:tabLst>
                  <a:tab pos="1657350" algn="l"/>
                </a:tabLst>
              </a:pPr>
              <a:r>
                <a:rPr kumimoji="0" lang="en-US" altLang="zh-CN"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年龄</a:t>
              </a:r>
              <a:endParaRPr kumimoji="0" lang="en-US" altLang="en-US"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mn-ea"/>
                <a:cs typeface="+mn-cs"/>
              </a:endParaRPr>
            </a:p>
          </p:txBody>
        </p:sp>
      </p:grpSp>
      <p:sp>
        <p:nvSpPr>
          <p:cNvPr id="757857" name="Rectangle 1121"/>
          <p:cNvSpPr>
            <a:spLocks noChangeArrowheads="1"/>
          </p:cNvSpPr>
          <p:nvPr/>
        </p:nvSpPr>
        <p:spPr bwMode="auto">
          <a:xfrm>
            <a:off x="3727450" y="2562225"/>
            <a:ext cx="1152525" cy="35401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籍贯</a:t>
            </a:r>
            <a:endPar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20528" name="Text Box 1123"/>
          <p:cNvSpPr txBox="1"/>
          <p:nvPr/>
        </p:nvSpPr>
        <p:spPr>
          <a:xfrm>
            <a:off x="3286125" y="1898650"/>
            <a:ext cx="2819400" cy="519113"/>
          </a:xfrm>
          <a:prstGeom prst="rect">
            <a:avLst/>
          </a:prstGeom>
          <a:noFill/>
          <a:ln w="9525">
            <a:noFill/>
          </a:ln>
        </p:spPr>
        <p:txBody>
          <a:bodyPr anchor="t">
            <a:spAutoFit/>
          </a:bodyPr>
          <a:p>
            <a:pPr algn="ctr" eaLnBrk="0" hangingPunct="0">
              <a:spcBef>
                <a:spcPct val="50000"/>
              </a:spcBef>
            </a:pPr>
            <a:r>
              <a:rPr lang="zh-CN" altLang="en-US" sz="2800" dirty="0">
                <a:solidFill>
                  <a:srgbClr val="003399"/>
                </a:solidFill>
                <a:latin typeface="Arial Narrow" panose="020B0606020202030204" pitchFamily="34" charset="0"/>
                <a:ea typeface="宋体" panose="02010600030101010101" pitchFamily="2" charset="-122"/>
              </a:rPr>
              <a:t>公司职工信息表</a:t>
            </a:r>
            <a:endParaRPr lang="zh-CN" altLang="en-US" sz="2800" dirty="0">
              <a:solidFill>
                <a:srgbClr val="003399"/>
              </a:solidFill>
              <a:latin typeface="Arial Narrow" panose="020B0606020202030204" pitchFamily="34" charset="0"/>
              <a:ea typeface="宋体" panose="02010600030101010101" pitchFamily="2" charset="-122"/>
            </a:endParaRPr>
          </a:p>
        </p:txBody>
      </p:sp>
      <p:sp>
        <p:nvSpPr>
          <p:cNvPr id="20529" name="Rectangle 1124"/>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graphicFrame>
        <p:nvGraphicFramePr>
          <p:cNvPr id="20530" name="Object 1126"/>
          <p:cNvGraphicFramePr/>
          <p:nvPr/>
        </p:nvGraphicFramePr>
        <p:xfrm>
          <a:off x="857250" y="1185863"/>
          <a:ext cx="4568825" cy="561975"/>
        </p:xfrm>
        <a:graphic>
          <a:graphicData uri="http://schemas.openxmlformats.org/presentationml/2006/ole">
            <mc:AlternateContent xmlns:mc="http://schemas.openxmlformats.org/markup-compatibility/2006">
              <mc:Choice xmlns:v="urn:schemas-microsoft-com:vml" Requires="v">
                <p:oleObj spid="_x0000_s3079" name="" r:id="rId1" imgW="4076700" imgH="561975" progId="Paint.Picture">
                  <p:embed/>
                </p:oleObj>
              </mc:Choice>
              <mc:Fallback>
                <p:oleObj name="" r:id="rId1" imgW="4076700" imgH="561975" progId="Paint.Picture">
                  <p:embed/>
                  <p:pic>
                    <p:nvPicPr>
                      <p:cNvPr id="0" name="图片 3078"/>
                      <p:cNvPicPr/>
                      <p:nvPr/>
                    </p:nvPicPr>
                    <p:blipFill>
                      <a:blip r:embed="rId2"/>
                      <a:stretch>
                        <a:fillRect/>
                      </a:stretch>
                    </p:blipFill>
                    <p:spPr>
                      <a:xfrm>
                        <a:off x="857250" y="1185863"/>
                        <a:ext cx="4568825" cy="561975"/>
                      </a:xfrm>
                      <a:prstGeom prst="rect">
                        <a:avLst/>
                      </a:prstGeom>
                      <a:noFill/>
                      <a:ln w="38100">
                        <a:noFill/>
                        <a:miter/>
                      </a:ln>
                    </p:spPr>
                  </p:pic>
                </p:oleObj>
              </mc:Fallback>
            </mc:AlternateContent>
          </a:graphicData>
        </a:graphic>
      </p:graphicFrame>
      <p:sp>
        <p:nvSpPr>
          <p:cNvPr id="20531" name="Text Box 1127"/>
          <p:cNvSpPr txBox="1"/>
          <p:nvPr/>
        </p:nvSpPr>
        <p:spPr>
          <a:xfrm>
            <a:off x="957263" y="1173163"/>
            <a:ext cx="4573587" cy="519112"/>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信息（</a:t>
            </a:r>
            <a:r>
              <a:rPr lang="zh-CN" altLang="en-US" sz="2800" dirty="0">
                <a:solidFill>
                  <a:schemeClr val="bg1"/>
                </a:solidFill>
                <a:latin typeface="Arial Narrow" panose="020B0606020202030204" pitchFamily="34" charset="0"/>
                <a:ea typeface="宋体" panose="02010600030101010101" pitchFamily="2" charset="-122"/>
                <a:sym typeface="Wingdings" panose="05000000000000000000" pitchFamily="2" charset="2"/>
              </a:rPr>
              <a:t>经过加工过的数据）</a:t>
            </a:r>
            <a:endParaRPr lang="zh-CN" altLang="en-US" sz="2800" dirty="0">
              <a:solidFill>
                <a:schemeClr val="bg1"/>
              </a:solidFill>
              <a:latin typeface="Arial Narrow" panose="020B0606020202030204" pitchFamily="34" charset="0"/>
              <a:ea typeface="宋体" panose="02010600030101010101" pitchFamily="2" charset="-122"/>
              <a:sym typeface="Wingdings" panose="05000000000000000000" pitchFamily="2" charset="2"/>
            </a:endParaRPr>
          </a:p>
        </p:txBody>
      </p:sp>
      <p:sp>
        <p:nvSpPr>
          <p:cNvPr id="757813" name="Rectangle 1077"/>
          <p:cNvSpPr>
            <a:spLocks noChangeArrowheads="1"/>
          </p:cNvSpPr>
          <p:nvPr/>
        </p:nvSpPr>
        <p:spPr bwMode="auto">
          <a:xfrm>
            <a:off x="4845050" y="2562225"/>
            <a:ext cx="1651000" cy="35401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工资</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757823" name="Rectangle 1087"/>
          <p:cNvSpPr>
            <a:spLocks noChangeArrowheads="1"/>
          </p:cNvSpPr>
          <p:nvPr/>
        </p:nvSpPr>
        <p:spPr bwMode="auto">
          <a:xfrm>
            <a:off x="6464300" y="2562225"/>
            <a:ext cx="781050" cy="35401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身高</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757833" name="Rectangle 1097"/>
          <p:cNvSpPr>
            <a:spLocks noChangeArrowheads="1"/>
          </p:cNvSpPr>
          <p:nvPr/>
        </p:nvSpPr>
        <p:spPr bwMode="auto">
          <a:xfrm>
            <a:off x="7205663" y="2562225"/>
            <a:ext cx="752475" cy="354013"/>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体重</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20535" name="Rectangle 1098"/>
          <p:cNvSpPr/>
          <p:nvPr/>
        </p:nvSpPr>
        <p:spPr>
          <a:xfrm>
            <a:off x="7205663" y="2925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77</a:t>
            </a:r>
            <a:endParaRPr lang="en-US" altLang="en-US" sz="1600" dirty="0">
              <a:latin typeface="Arial" panose="020B0604020202020204" pitchFamily="34" charset="0"/>
            </a:endParaRPr>
          </a:p>
        </p:txBody>
      </p:sp>
      <p:sp>
        <p:nvSpPr>
          <p:cNvPr id="20536" name="Rectangle 1099"/>
          <p:cNvSpPr/>
          <p:nvPr/>
        </p:nvSpPr>
        <p:spPr>
          <a:xfrm>
            <a:off x="7205663" y="3279775"/>
            <a:ext cx="75247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51</a:t>
            </a:r>
            <a:endParaRPr lang="en-US" altLang="en-US" sz="1600" dirty="0">
              <a:latin typeface="Arial" panose="020B0604020202020204" pitchFamily="34" charset="0"/>
            </a:endParaRPr>
          </a:p>
        </p:txBody>
      </p:sp>
      <p:sp>
        <p:nvSpPr>
          <p:cNvPr id="20537" name="Rectangle 1100"/>
          <p:cNvSpPr/>
          <p:nvPr/>
        </p:nvSpPr>
        <p:spPr>
          <a:xfrm>
            <a:off x="7205663" y="3632200"/>
            <a:ext cx="752475" cy="354013"/>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85</a:t>
            </a:r>
            <a:endParaRPr lang="en-US" altLang="en-US" sz="1600" dirty="0">
              <a:latin typeface="Arial" panose="020B0604020202020204" pitchFamily="34" charset="0"/>
            </a:endParaRPr>
          </a:p>
        </p:txBody>
      </p:sp>
      <p:sp>
        <p:nvSpPr>
          <p:cNvPr id="20538" name="Rectangle 1101"/>
          <p:cNvSpPr/>
          <p:nvPr/>
        </p:nvSpPr>
        <p:spPr>
          <a:xfrm>
            <a:off x="7205663" y="3986213"/>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50</a:t>
            </a:r>
            <a:endParaRPr lang="en-US" altLang="en-US" sz="1600" dirty="0">
              <a:latin typeface="Arial" panose="020B0604020202020204" pitchFamily="34" charset="0"/>
            </a:endParaRPr>
          </a:p>
        </p:txBody>
      </p:sp>
      <p:sp>
        <p:nvSpPr>
          <p:cNvPr id="20539" name="Rectangle 1102"/>
          <p:cNvSpPr/>
          <p:nvPr/>
        </p:nvSpPr>
        <p:spPr>
          <a:xfrm>
            <a:off x="7205663" y="4338638"/>
            <a:ext cx="752475" cy="354012"/>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55</a:t>
            </a:r>
            <a:endParaRPr lang="en-US" altLang="en-US" sz="1600" dirty="0">
              <a:latin typeface="Arial" panose="020B0604020202020204" pitchFamily="34" charset="0"/>
            </a:endParaRPr>
          </a:p>
        </p:txBody>
      </p:sp>
      <p:sp>
        <p:nvSpPr>
          <p:cNvPr id="20540" name="Rectangle 1103"/>
          <p:cNvSpPr/>
          <p:nvPr/>
        </p:nvSpPr>
        <p:spPr>
          <a:xfrm>
            <a:off x="7205663" y="4692650"/>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67</a:t>
            </a:r>
            <a:endParaRPr lang="en-US" altLang="en-US" sz="1600" dirty="0">
              <a:latin typeface="Arial" panose="020B0604020202020204" pitchFamily="34" charset="0"/>
            </a:endParaRPr>
          </a:p>
        </p:txBody>
      </p:sp>
      <p:sp>
        <p:nvSpPr>
          <p:cNvPr id="20541" name="Rectangle 1104"/>
          <p:cNvSpPr/>
          <p:nvPr/>
        </p:nvSpPr>
        <p:spPr>
          <a:xfrm>
            <a:off x="7205663" y="5045075"/>
            <a:ext cx="752475" cy="354013"/>
          </a:xfrm>
          <a:prstGeom prst="rect">
            <a:avLst/>
          </a:prstGeom>
          <a:gradFill rotWithShape="0">
            <a:gsLst>
              <a:gs pos="0">
                <a:srgbClr val="CCFFFF"/>
              </a:gs>
              <a:gs pos="100000">
                <a:srgbClr val="00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72</a:t>
            </a:r>
            <a:endParaRPr lang="en-US" altLang="en-US" sz="1600" dirty="0">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Picture 4"/>
          <p:cNvPicPr>
            <a:picLocks noChangeAspect="1"/>
          </p:cNvPicPr>
          <p:nvPr/>
        </p:nvPicPr>
        <p:blipFill>
          <a:blip r:embed="rId1"/>
          <a:stretch>
            <a:fillRect/>
          </a:stretch>
        </p:blipFill>
        <p:spPr>
          <a:xfrm>
            <a:off x="933450" y="1766888"/>
            <a:ext cx="7200900" cy="4448175"/>
          </a:xfrm>
          <a:prstGeom prst="rect">
            <a:avLst/>
          </a:prstGeom>
          <a:noFill/>
          <a:ln w="9525">
            <a:noFill/>
          </a:ln>
        </p:spPr>
      </p:pic>
      <p:sp>
        <p:nvSpPr>
          <p:cNvPr id="21506" name="Text Box 5"/>
          <p:cNvSpPr txBox="1"/>
          <p:nvPr/>
        </p:nvSpPr>
        <p:spPr>
          <a:xfrm>
            <a:off x="2713038" y="1104900"/>
            <a:ext cx="3459162" cy="569913"/>
          </a:xfrm>
          <a:prstGeom prst="rect">
            <a:avLst/>
          </a:prstGeom>
          <a:noFill/>
          <a:ln w="9525">
            <a:noFill/>
          </a:ln>
        </p:spPr>
        <p:txBody>
          <a:bodyPr lIns="83485" tIns="41742" rIns="83485" bIns="41742" anchor="t">
            <a:spAutoFit/>
          </a:bodyPr>
          <a:p>
            <a:pPr defTabSz="835025">
              <a:spcBef>
                <a:spcPct val="50000"/>
              </a:spcBef>
            </a:pPr>
            <a:r>
              <a:rPr lang="zh-CN" altLang="en-US" sz="3200" b="0" dirty="0">
                <a:solidFill>
                  <a:srgbClr val="D60093"/>
                </a:solidFill>
                <a:latin typeface="Times New Roman" panose="02020603050405020304" pitchFamily="18" charset="0"/>
                <a:ea typeface="隶书" panose="02010509060101010101" pitchFamily="49" charset="-122"/>
              </a:rPr>
              <a:t>质量能源数据分析</a:t>
            </a:r>
            <a:endParaRPr lang="zh-CN" altLang="en-US" sz="3200" b="0" dirty="0">
              <a:solidFill>
                <a:srgbClr val="D60093"/>
              </a:solidFill>
              <a:latin typeface="Times New Roman" panose="02020603050405020304" pitchFamily="18" charset="0"/>
              <a:ea typeface="隶书" panose="020105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22530" name="Object 1026"/>
          <p:cNvGraphicFramePr/>
          <p:nvPr/>
        </p:nvGraphicFramePr>
        <p:xfrm>
          <a:off x="890588" y="1219200"/>
          <a:ext cx="7269162" cy="4991100"/>
        </p:xfrm>
        <a:graphic>
          <a:graphicData uri="http://schemas.openxmlformats.org/presentationml/2006/ole">
            <mc:AlternateContent xmlns:mc="http://schemas.openxmlformats.org/markup-compatibility/2006">
              <mc:Choice xmlns:v="urn:schemas-microsoft-com:vml" Requires="v">
                <p:oleObj spid="_x0000_s3078" name="" r:id="rId1" imgW="6096000" imgH="4572000" progId="Paint.Picture">
                  <p:embed/>
                </p:oleObj>
              </mc:Choice>
              <mc:Fallback>
                <p:oleObj name="" r:id="rId1" imgW="6096000" imgH="4572000" progId="Paint.Picture">
                  <p:embed/>
                  <p:pic>
                    <p:nvPicPr>
                      <p:cNvPr id="0" name="图片 3077"/>
                      <p:cNvPicPr/>
                      <p:nvPr/>
                    </p:nvPicPr>
                    <p:blipFill>
                      <a:blip r:embed="rId2"/>
                      <a:stretch>
                        <a:fillRect/>
                      </a:stretch>
                    </p:blipFill>
                    <p:spPr>
                      <a:xfrm>
                        <a:off x="890588" y="1219200"/>
                        <a:ext cx="7269162" cy="4991100"/>
                      </a:xfrm>
                      <a:prstGeom prst="rect">
                        <a:avLst/>
                      </a:prstGeom>
                      <a:noFill/>
                      <a:ln w="38100">
                        <a:noFill/>
                        <a:miter/>
                      </a:ln>
                    </p:spPr>
                  </p:pic>
                </p:oleObj>
              </mc:Fallback>
            </mc:AlternateContent>
          </a:graphicData>
        </a:graphic>
      </p:graphicFrame>
      <p:sp>
        <p:nvSpPr>
          <p:cNvPr id="22531" name="Text Box 1027"/>
          <p:cNvSpPr txBox="1"/>
          <p:nvPr/>
        </p:nvSpPr>
        <p:spPr>
          <a:xfrm>
            <a:off x="4505325" y="3209925"/>
            <a:ext cx="3657600" cy="646113"/>
          </a:xfrm>
          <a:prstGeom prst="rect">
            <a:avLst/>
          </a:prstGeom>
          <a:noFill/>
          <a:ln w="12700">
            <a:noFill/>
          </a:ln>
        </p:spPr>
        <p:txBody>
          <a:bodyPr lIns="83485" tIns="41742" rIns="83485" bIns="41742" anchor="t">
            <a:spAutoFit/>
          </a:bodyPr>
          <a:p>
            <a:pPr defTabSz="835025">
              <a:spcBef>
                <a:spcPct val="50000"/>
              </a:spcBef>
            </a:pPr>
            <a:r>
              <a:rPr lang="zh-CN" altLang="en-US" sz="3700" b="0" dirty="0">
                <a:solidFill>
                  <a:srgbClr val="D60093"/>
                </a:solidFill>
                <a:latin typeface="Times New Roman" panose="02020603050405020304" pitchFamily="18" charset="0"/>
                <a:ea typeface="隶书" panose="02010509060101010101" pitchFamily="49" charset="-122"/>
              </a:rPr>
              <a:t>质量直方图分析</a:t>
            </a:r>
            <a:endParaRPr lang="zh-CN" altLang="en-US" sz="3700" b="0" dirty="0">
              <a:solidFill>
                <a:srgbClr val="D60093"/>
              </a:solidFill>
              <a:latin typeface="Times New Roman" panose="02020603050405020304" pitchFamily="18" charset="0"/>
              <a:ea typeface="隶书" panose="02010509060101010101" pitchFamily="49" charset="-122"/>
            </a:endParaRPr>
          </a:p>
        </p:txBody>
      </p:sp>
      <p:sp>
        <p:nvSpPr>
          <p:cNvPr id="22532" name="Text Box 1029"/>
          <p:cNvSpPr txBox="1"/>
          <p:nvPr/>
        </p:nvSpPr>
        <p:spPr>
          <a:xfrm>
            <a:off x="1400175" y="5724525"/>
            <a:ext cx="628650" cy="336550"/>
          </a:xfrm>
          <a:prstGeom prst="rect">
            <a:avLst/>
          </a:prstGeom>
          <a:solidFill>
            <a:schemeClr val="tx1"/>
          </a:solidFill>
          <a:ln w="9525">
            <a:noFill/>
          </a:ln>
        </p:spPr>
        <p:txBody>
          <a:bodyPr anchor="t">
            <a:spAutoFit/>
          </a:bodyPr>
          <a:p>
            <a:pPr algn="ctr" eaLnBrk="0" hangingPunct="0">
              <a:spcBef>
                <a:spcPct val="50000"/>
              </a:spcBef>
            </a:pPr>
            <a:r>
              <a:rPr lang="zh-CN" altLang="en-US" sz="1600" b="0" dirty="0">
                <a:solidFill>
                  <a:schemeClr val="bg1"/>
                </a:solidFill>
                <a:latin typeface="Arial Narrow" panose="020B0606020202030204" pitchFamily="34" charset="0"/>
                <a:ea typeface="宋体" panose="02010600030101010101" pitchFamily="2" charset="-122"/>
              </a:rPr>
              <a:t>2005</a:t>
            </a:r>
            <a:endParaRPr lang="zh-CN" altLang="en-US" sz="1600" b="0" dirty="0">
              <a:solidFill>
                <a:schemeClr val="bg1"/>
              </a:solidFill>
              <a:latin typeface="Arial Narrow" panose="020B0606020202030204" pitchFamily="34" charset="0"/>
              <a:ea typeface="宋体" panose="02010600030101010101" pitchFamily="2" charset="-122"/>
            </a:endParaRP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23554" name="Object 1026"/>
          <p:cNvGraphicFramePr/>
          <p:nvPr/>
        </p:nvGraphicFramePr>
        <p:xfrm>
          <a:off x="904875" y="1304925"/>
          <a:ext cx="7219950" cy="4924425"/>
        </p:xfrm>
        <a:graphic>
          <a:graphicData uri="http://schemas.openxmlformats.org/presentationml/2006/ole">
            <mc:AlternateContent xmlns:mc="http://schemas.openxmlformats.org/markup-compatibility/2006">
              <mc:Choice xmlns:v="urn:schemas-microsoft-com:vml" Requires="v">
                <p:oleObj spid="_x0000_s3082" name="" r:id="rId1" imgW="6096000" imgH="4572000" progId="Paint.Picture">
                  <p:embed/>
                </p:oleObj>
              </mc:Choice>
              <mc:Fallback>
                <p:oleObj name="" r:id="rId1" imgW="6096000" imgH="4572000" progId="Paint.Picture">
                  <p:embed/>
                  <p:pic>
                    <p:nvPicPr>
                      <p:cNvPr id="0" name="图片 3081"/>
                      <p:cNvPicPr/>
                      <p:nvPr/>
                    </p:nvPicPr>
                    <p:blipFill>
                      <a:blip r:embed="rId2"/>
                      <a:stretch>
                        <a:fillRect/>
                      </a:stretch>
                    </p:blipFill>
                    <p:spPr>
                      <a:xfrm>
                        <a:off x="904875" y="1304925"/>
                        <a:ext cx="7219950" cy="4924425"/>
                      </a:xfrm>
                      <a:prstGeom prst="rect">
                        <a:avLst/>
                      </a:prstGeom>
                      <a:noFill/>
                      <a:ln w="38100">
                        <a:noFill/>
                        <a:miter/>
                      </a:ln>
                    </p:spPr>
                  </p:pic>
                </p:oleObj>
              </mc:Fallback>
            </mc:AlternateContent>
          </a:graphicData>
        </a:graphic>
      </p:graphicFrame>
      <p:sp>
        <p:nvSpPr>
          <p:cNvPr id="23555" name="Text Box 1027"/>
          <p:cNvSpPr txBox="1"/>
          <p:nvPr/>
        </p:nvSpPr>
        <p:spPr>
          <a:xfrm>
            <a:off x="1704975" y="1266825"/>
            <a:ext cx="2154238" cy="417513"/>
          </a:xfrm>
          <a:prstGeom prst="rect">
            <a:avLst/>
          </a:prstGeom>
          <a:noFill/>
          <a:ln w="12700">
            <a:noFill/>
          </a:ln>
        </p:spPr>
        <p:txBody>
          <a:bodyPr lIns="83485" tIns="41742" rIns="83485" bIns="41742" anchor="t">
            <a:spAutoFit/>
          </a:bodyPr>
          <a:p>
            <a:pPr defTabSz="835025">
              <a:spcBef>
                <a:spcPct val="50000"/>
              </a:spcBef>
            </a:pPr>
            <a:r>
              <a:rPr lang="zh-CN" altLang="en-US" sz="2200" dirty="0">
                <a:solidFill>
                  <a:srgbClr val="FFFF00"/>
                </a:solidFill>
                <a:latin typeface="Times New Roman" panose="02020603050405020304" pitchFamily="18" charset="0"/>
                <a:ea typeface="楷体_GB2312" panose="02010609030101010101" pitchFamily="49" charset="-122"/>
              </a:rPr>
              <a:t>质量控制图分析</a:t>
            </a:r>
            <a:endParaRPr lang="zh-CN" altLang="en-US" sz="2200" dirty="0">
              <a:solidFill>
                <a:srgbClr val="FFFF00"/>
              </a:solidFill>
              <a:latin typeface="Times New Roman" panose="02020603050405020304" pitchFamily="18" charset="0"/>
              <a:ea typeface="楷体_GB2312" panose="02010609030101010101" pitchFamily="49" charset="-122"/>
            </a:endParaRPr>
          </a:p>
        </p:txBody>
      </p:sp>
      <p:sp>
        <p:nvSpPr>
          <p:cNvPr id="23556" name="Text Box 1029"/>
          <p:cNvSpPr txBox="1"/>
          <p:nvPr/>
        </p:nvSpPr>
        <p:spPr>
          <a:xfrm>
            <a:off x="2990850" y="5876925"/>
            <a:ext cx="504825" cy="274638"/>
          </a:xfrm>
          <a:prstGeom prst="rect">
            <a:avLst/>
          </a:prstGeom>
          <a:solidFill>
            <a:schemeClr val="tx1"/>
          </a:solidFill>
          <a:ln w="9525">
            <a:noFill/>
          </a:ln>
        </p:spPr>
        <p:txBody>
          <a:bodyPr anchor="t">
            <a:spAutoFit/>
          </a:bodyPr>
          <a:p>
            <a:pPr algn="ctr" eaLnBrk="0" hangingPunct="0">
              <a:spcBef>
                <a:spcPct val="50000"/>
              </a:spcBef>
            </a:pPr>
            <a:r>
              <a:rPr lang="zh-CN" altLang="en-US" sz="1200" dirty="0">
                <a:solidFill>
                  <a:srgbClr val="FFFF00"/>
                </a:solidFill>
                <a:latin typeface="Arial Narrow" panose="020B0606020202030204" pitchFamily="34" charset="0"/>
                <a:ea typeface="宋体" panose="02010600030101010101" pitchFamily="2" charset="-122"/>
              </a:rPr>
              <a:t>2005</a:t>
            </a:r>
            <a:endParaRPr lang="zh-CN" altLang="en-US" sz="1200" dirty="0">
              <a:solidFill>
                <a:srgbClr val="FFFF00"/>
              </a:solidFill>
              <a:latin typeface="Arial Narrow" panose="020B0606020202030204" pitchFamily="34" charset="0"/>
              <a:ea typeface="宋体" panose="02010600030101010101" pitchFamily="2" charset="-122"/>
            </a:endParaRPr>
          </a:p>
        </p:txBody>
      </p:sp>
      <p:sp>
        <p:nvSpPr>
          <p:cNvPr id="23557" name="Rectangle 1030"/>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4577" name="Object 2"/>
          <p:cNvGraphicFramePr/>
          <p:nvPr/>
        </p:nvGraphicFramePr>
        <p:xfrm>
          <a:off x="885825" y="1228725"/>
          <a:ext cx="7239000" cy="4981575"/>
        </p:xfrm>
        <a:graphic>
          <a:graphicData uri="http://schemas.openxmlformats.org/presentationml/2006/ole">
            <mc:AlternateContent xmlns:mc="http://schemas.openxmlformats.org/markup-compatibility/2006">
              <mc:Choice xmlns:v="urn:schemas-microsoft-com:vml" Requires="v">
                <p:oleObj spid="_x0000_s3080" name="" r:id="rId1" imgW="4524375" imgH="3381375" progId="PowerPoint.Slide.8">
                  <p:embed/>
                </p:oleObj>
              </mc:Choice>
              <mc:Fallback>
                <p:oleObj name="" r:id="rId1" imgW="4524375" imgH="3381375" progId="PowerPoint.Slide.8">
                  <p:embed/>
                  <p:pic>
                    <p:nvPicPr>
                      <p:cNvPr id="0" name="图片 3079"/>
                      <p:cNvPicPr/>
                      <p:nvPr/>
                    </p:nvPicPr>
                    <p:blipFill>
                      <a:blip r:embed="rId2"/>
                      <a:stretch>
                        <a:fillRect/>
                      </a:stretch>
                    </p:blipFill>
                    <p:spPr>
                      <a:xfrm>
                        <a:off x="885825" y="1228725"/>
                        <a:ext cx="7239000" cy="4981575"/>
                      </a:xfrm>
                      <a:prstGeom prst="rect">
                        <a:avLst/>
                      </a:prstGeom>
                      <a:noFill/>
                      <a:ln w="38100">
                        <a:noFill/>
                        <a:miter/>
                      </a:ln>
                    </p:spPr>
                  </p:pic>
                </p:oleObj>
              </mc:Fallback>
            </mc:AlternateContent>
          </a:graphicData>
        </a:graphic>
      </p:graphicFrame>
      <p:sp>
        <p:nvSpPr>
          <p:cNvPr id="24578" name="Rectangle 3"/>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5601" name="Object 1024"/>
          <p:cNvGraphicFramePr/>
          <p:nvPr/>
        </p:nvGraphicFramePr>
        <p:xfrm>
          <a:off x="885825" y="1285875"/>
          <a:ext cx="7265988" cy="4913313"/>
        </p:xfrm>
        <a:graphic>
          <a:graphicData uri="http://schemas.openxmlformats.org/presentationml/2006/ole">
            <mc:AlternateContent xmlns:mc="http://schemas.openxmlformats.org/markup-compatibility/2006">
              <mc:Choice xmlns:v="urn:schemas-microsoft-com:vml" Requires="v">
                <p:oleObj spid="_x0000_s3081" name="" r:id="rId1" imgW="4448175" imgH="3324225" progId="PowerPoint.Slide.8">
                  <p:embed/>
                </p:oleObj>
              </mc:Choice>
              <mc:Fallback>
                <p:oleObj name="" r:id="rId1" imgW="4448175" imgH="3324225" progId="PowerPoint.Slide.8">
                  <p:embed/>
                  <p:pic>
                    <p:nvPicPr>
                      <p:cNvPr id="0" name="图片 3080"/>
                      <p:cNvPicPr/>
                      <p:nvPr/>
                    </p:nvPicPr>
                    <p:blipFill>
                      <a:blip r:embed="rId2"/>
                      <a:stretch>
                        <a:fillRect/>
                      </a:stretch>
                    </p:blipFill>
                    <p:spPr>
                      <a:xfrm>
                        <a:off x="885825" y="1285875"/>
                        <a:ext cx="7265988" cy="4913313"/>
                      </a:xfrm>
                      <a:prstGeom prst="rect">
                        <a:avLst/>
                      </a:prstGeom>
                      <a:noFill/>
                      <a:ln w="38100">
                        <a:noFill/>
                        <a:miter/>
                      </a:ln>
                    </p:spPr>
                  </p:pic>
                </p:oleObj>
              </mc:Fallback>
            </mc:AlternateContent>
          </a:graphicData>
        </a:graphic>
      </p:graphicFrame>
      <p:sp>
        <p:nvSpPr>
          <p:cNvPr id="25602" name="Rectangle 1027"/>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aphicFrame>
        <p:nvGraphicFramePr>
          <p:cNvPr id="26626" name="Object 0"/>
          <p:cNvGraphicFramePr/>
          <p:nvPr/>
        </p:nvGraphicFramePr>
        <p:xfrm>
          <a:off x="1009650" y="1231900"/>
          <a:ext cx="7096125" cy="5018088"/>
        </p:xfrm>
        <a:graphic>
          <a:graphicData uri="http://schemas.openxmlformats.org/presentationml/2006/ole">
            <mc:AlternateContent xmlns:mc="http://schemas.openxmlformats.org/markup-compatibility/2006">
              <mc:Choice xmlns:v="urn:schemas-microsoft-com:vml" Requires="v">
                <p:oleObj spid="_x0000_s3083" name="" r:id="rId1" imgW="6096000" imgH="4572000" progId="Paint.Picture">
                  <p:embed/>
                </p:oleObj>
              </mc:Choice>
              <mc:Fallback>
                <p:oleObj name="" r:id="rId1" imgW="6096000" imgH="4572000" progId="Paint.Picture">
                  <p:embed/>
                  <p:pic>
                    <p:nvPicPr>
                      <p:cNvPr id="0" name="图片 3082"/>
                      <p:cNvPicPr/>
                      <p:nvPr/>
                    </p:nvPicPr>
                    <p:blipFill>
                      <a:blip r:embed="rId2"/>
                      <a:stretch>
                        <a:fillRect/>
                      </a:stretch>
                    </p:blipFill>
                    <p:spPr>
                      <a:xfrm>
                        <a:off x="1009650" y="1231900"/>
                        <a:ext cx="7096125" cy="5018088"/>
                      </a:xfrm>
                      <a:prstGeom prst="rect">
                        <a:avLst/>
                      </a:prstGeom>
                      <a:solidFill>
                        <a:schemeClr val="bg2"/>
                      </a:solidFill>
                      <a:ln w="9525" cap="flat" cmpd="sng">
                        <a:solidFill>
                          <a:schemeClr val="bg2"/>
                        </a:solidFill>
                        <a:prstDash val="solid"/>
                        <a:miter/>
                        <a:headEnd type="none" w="med" len="med"/>
                        <a:tailEnd type="none" w="med" len="med"/>
                      </a:ln>
                    </p:spPr>
                  </p:pic>
                </p:oleObj>
              </mc:Fallback>
            </mc:AlternateContent>
          </a:graphicData>
        </a:graphic>
      </p:graphicFrame>
      <p:sp>
        <p:nvSpPr>
          <p:cNvPr id="26627" name="Text Box 3"/>
          <p:cNvSpPr txBox="1"/>
          <p:nvPr/>
        </p:nvSpPr>
        <p:spPr>
          <a:xfrm>
            <a:off x="5500688" y="1247775"/>
            <a:ext cx="2825750" cy="569913"/>
          </a:xfrm>
          <a:prstGeom prst="rect">
            <a:avLst/>
          </a:prstGeom>
          <a:noFill/>
          <a:ln w="12700">
            <a:noFill/>
          </a:ln>
        </p:spPr>
        <p:txBody>
          <a:bodyPr lIns="83485" tIns="41742" rIns="83485" bIns="41742" anchor="t">
            <a:spAutoFit/>
          </a:bodyPr>
          <a:p>
            <a:pPr defTabSz="835025">
              <a:spcBef>
                <a:spcPct val="50000"/>
              </a:spcBef>
            </a:pPr>
            <a:r>
              <a:rPr lang="zh-CN" altLang="en-US" sz="3200" b="0" dirty="0">
                <a:solidFill>
                  <a:srgbClr val="D60093"/>
                </a:solidFill>
                <a:latin typeface="Times New Roman" panose="02020603050405020304" pitchFamily="18" charset="0"/>
                <a:ea typeface="隶书" panose="02010509060101010101" pitchFamily="49" charset="-122"/>
              </a:rPr>
              <a:t>各旬能耗比较</a:t>
            </a:r>
            <a:endParaRPr lang="zh-CN" altLang="en-US" sz="3200" b="0" dirty="0">
              <a:solidFill>
                <a:srgbClr val="D60093"/>
              </a:solidFill>
              <a:latin typeface="Times New Roman" panose="02020603050405020304" pitchFamily="18" charset="0"/>
              <a:ea typeface="隶书" panose="02010509060101010101" pitchFamily="49" charset="-122"/>
            </a:endParaRPr>
          </a:p>
        </p:txBody>
      </p:sp>
      <p:sp>
        <p:nvSpPr>
          <p:cNvPr id="26628" name="Text Box 6"/>
          <p:cNvSpPr txBox="1"/>
          <p:nvPr/>
        </p:nvSpPr>
        <p:spPr>
          <a:xfrm>
            <a:off x="2962275" y="5800725"/>
            <a:ext cx="628650" cy="336550"/>
          </a:xfrm>
          <a:prstGeom prst="rect">
            <a:avLst/>
          </a:prstGeom>
          <a:solidFill>
            <a:schemeClr val="tx1"/>
          </a:solidFill>
          <a:ln w="9525">
            <a:noFill/>
          </a:ln>
        </p:spPr>
        <p:txBody>
          <a:bodyPr anchor="t">
            <a:spAutoFit/>
          </a:bodyPr>
          <a:p>
            <a:pPr algn="ctr" eaLnBrk="0" hangingPunct="0">
              <a:spcBef>
                <a:spcPct val="50000"/>
              </a:spcBef>
            </a:pPr>
            <a:r>
              <a:rPr lang="zh-CN" altLang="en-US" sz="1600" b="0" dirty="0">
                <a:solidFill>
                  <a:schemeClr val="bg1"/>
                </a:solidFill>
                <a:latin typeface="Arial Narrow" panose="020B0606020202030204" pitchFamily="34" charset="0"/>
                <a:ea typeface="宋体" panose="02010600030101010101" pitchFamily="2" charset="-122"/>
              </a:rPr>
              <a:t>200</a:t>
            </a:r>
            <a:r>
              <a:rPr lang="en-US" altLang="zh-CN" sz="1600" b="0" dirty="0">
                <a:solidFill>
                  <a:schemeClr val="bg1"/>
                </a:solidFill>
                <a:latin typeface="Arial Narrow" panose="020B0606020202030204" pitchFamily="34" charset="0"/>
                <a:ea typeface="宋体" panose="02010600030101010101" pitchFamily="2" charset="-122"/>
              </a:rPr>
              <a:t>6</a:t>
            </a:r>
            <a:endParaRPr lang="en-US" altLang="zh-CN" sz="1600" b="0" dirty="0">
              <a:solidFill>
                <a:schemeClr val="bg1"/>
              </a:solidFill>
              <a:latin typeface="Arial Narrow" panose="020B0606020202030204" pitchFamily="34" charset="0"/>
              <a:ea typeface="宋体" panose="02010600030101010101" pitchFamily="2" charset="-122"/>
            </a:endParaRPr>
          </a:p>
        </p:txBody>
      </p:sp>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ctrTitle"/>
          </p:nvPr>
        </p:nvSpPr>
        <p:spPr>
          <a:xfrm>
            <a:off x="1328738" y="1362075"/>
            <a:ext cx="6443662" cy="3113088"/>
          </a:xfrm>
          <a:ln/>
        </p:spPr>
        <p:txBody>
          <a:bodyPr vert="horz" wrap="square" lIns="0" tIns="45720" rIns="91440" bIns="45720" anchor="ctr"/>
          <a:p>
            <a:pPr>
              <a:buClr>
                <a:srgbClr val="DC0081"/>
              </a:buClr>
              <a:buSzTx/>
            </a:pPr>
            <a:r>
              <a:rPr lang="zh-CN" altLang="en-US" sz="3200" dirty="0">
                <a:latin typeface="+mj-lt"/>
                <a:ea typeface="宋体" panose="02010600030101010101" pitchFamily="2" charset="-122"/>
                <a:cs typeface="+mj-cs"/>
              </a:rPr>
              <a:t>第一章  信息系统概论</a:t>
            </a:r>
            <a:br>
              <a:rPr lang="en-US" altLang="zh-CN" sz="3200" dirty="0">
                <a:latin typeface="+mj-lt"/>
                <a:ea typeface="宋体" panose="02010600030101010101" pitchFamily="2" charset="-122"/>
                <a:cs typeface="+mj-cs"/>
              </a:rPr>
            </a:br>
            <a:br>
              <a:rPr lang="en-US" altLang="zh-CN" sz="3200" dirty="0">
                <a:latin typeface="+mj-lt"/>
                <a:ea typeface="宋体" panose="02010600030101010101" pitchFamily="2" charset="-122"/>
                <a:cs typeface="+mj-cs"/>
              </a:rPr>
            </a:br>
            <a:r>
              <a:rPr lang="en-US" altLang="zh-CN" sz="3200" dirty="0">
                <a:latin typeface="Times New Roman" panose="02020603050405020304" pitchFamily="18" charset="0"/>
                <a:ea typeface="宋体" panose="02010600030101010101" pitchFamily="2" charset="-122"/>
                <a:cs typeface="+mj-cs"/>
              </a:rPr>
              <a:t>Information Management  and Information System</a:t>
            </a:r>
            <a:r>
              <a:rPr lang="en-US" altLang="zh-CN" sz="3200" dirty="0">
                <a:latin typeface="+mj-lt"/>
                <a:ea typeface="宋体" panose="02010600030101010101" pitchFamily="2" charset="-122"/>
                <a:cs typeface="+mj-cs"/>
              </a:rPr>
              <a:t> </a:t>
            </a:r>
            <a:endParaRPr lang="en-US" altLang="zh-CN" sz="3200" dirty="0">
              <a:latin typeface="+mj-lt"/>
              <a:ea typeface="宋体" panose="02010600030101010101" pitchFamily="2" charset="-122"/>
              <a:cs typeface="+mj-cs"/>
            </a:endParaRPr>
          </a:p>
        </p:txBody>
      </p:sp>
      <p:pic>
        <p:nvPicPr>
          <p:cNvPr id="7170" name="Picture 3" descr="2279_Intro_Splash"/>
          <p:cNvPicPr>
            <a:picLocks noChangeAspect="1"/>
          </p:cNvPicPr>
          <p:nvPr/>
        </p:nvPicPr>
        <p:blipFill>
          <a:blip r:embed="rId1"/>
          <a:stretch>
            <a:fillRect/>
          </a:stretch>
        </p:blipFill>
        <p:spPr>
          <a:xfrm>
            <a:off x="2051050" y="4098925"/>
            <a:ext cx="5041900" cy="203200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1026"/>
          <p:cNvSpPr/>
          <p:nvPr/>
        </p:nvSpPr>
        <p:spPr>
          <a:xfrm>
            <a:off x="1120775" y="2417763"/>
            <a:ext cx="1131888"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张三</a:t>
            </a:r>
            <a:endParaRPr lang="en-US" altLang="en-US" sz="1600" dirty="0">
              <a:latin typeface="Arial" panose="020B0604020202020204" pitchFamily="34" charset="0"/>
            </a:endParaRPr>
          </a:p>
        </p:txBody>
      </p:sp>
      <p:sp>
        <p:nvSpPr>
          <p:cNvPr id="27650" name="Rectangle 1027"/>
          <p:cNvSpPr/>
          <p:nvPr/>
        </p:nvSpPr>
        <p:spPr>
          <a:xfrm>
            <a:off x="1120775" y="2771775"/>
            <a:ext cx="1131888"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dirty="0">
                <a:latin typeface="Arial Narrow" panose="020B0606020202030204" pitchFamily="34" charset="0"/>
                <a:ea typeface="宋体" panose="02010600030101010101" pitchFamily="2" charset="-122"/>
              </a:rPr>
              <a:t>李</a:t>
            </a:r>
            <a:r>
              <a:rPr lang="zh-CN" altLang="en-US" dirty="0">
                <a:latin typeface="Arial Narrow" panose="020B0606020202030204" pitchFamily="34" charset="0"/>
                <a:ea typeface="宋体" panose="02010600030101010101" pitchFamily="2" charset="-122"/>
              </a:rPr>
              <a:t>四</a:t>
            </a:r>
            <a:endParaRPr lang="en-US" altLang="en-US" dirty="0">
              <a:latin typeface="Arial Narrow" panose="020B0606020202030204" pitchFamily="34" charset="0"/>
            </a:endParaRPr>
          </a:p>
        </p:txBody>
      </p:sp>
      <p:sp>
        <p:nvSpPr>
          <p:cNvPr id="758788" name="Rectangle 1028"/>
          <p:cNvSpPr>
            <a:spLocks noChangeArrowheads="1"/>
          </p:cNvSpPr>
          <p:nvPr/>
        </p:nvSpPr>
        <p:spPr bwMode="auto">
          <a:xfrm>
            <a:off x="1120775" y="312420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王五</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789" name="Rectangle 1029"/>
          <p:cNvSpPr>
            <a:spLocks noChangeArrowheads="1"/>
          </p:cNvSpPr>
          <p:nvPr/>
        </p:nvSpPr>
        <p:spPr bwMode="auto">
          <a:xfrm>
            <a:off x="1120775" y="3478213"/>
            <a:ext cx="1131888"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马六</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790" name="Rectangle 1030"/>
          <p:cNvSpPr>
            <a:spLocks noChangeArrowheads="1"/>
          </p:cNvSpPr>
          <p:nvPr/>
        </p:nvSpPr>
        <p:spPr bwMode="auto">
          <a:xfrm>
            <a:off x="1120775" y="3830638"/>
            <a:ext cx="1131888"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赵七</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791" name="Rectangle 1031"/>
          <p:cNvSpPr>
            <a:spLocks noChangeArrowheads="1"/>
          </p:cNvSpPr>
          <p:nvPr/>
        </p:nvSpPr>
        <p:spPr bwMode="auto">
          <a:xfrm>
            <a:off x="1120775" y="4184650"/>
            <a:ext cx="1131888"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何八</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792" name="Rectangle 1032"/>
          <p:cNvSpPr>
            <a:spLocks noChangeArrowheads="1"/>
          </p:cNvSpPr>
          <p:nvPr/>
        </p:nvSpPr>
        <p:spPr bwMode="auto">
          <a:xfrm>
            <a:off x="1120775" y="4537075"/>
            <a:ext cx="1131888"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陈九</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56" name="Rectangle 1033"/>
          <p:cNvSpPr/>
          <p:nvPr/>
        </p:nvSpPr>
        <p:spPr>
          <a:xfrm>
            <a:off x="2244725" y="2417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30</a:t>
            </a:r>
            <a:endParaRPr lang="en-US" altLang="en-US" sz="1600" dirty="0">
              <a:latin typeface="Arial" panose="020B0604020202020204" pitchFamily="34" charset="0"/>
            </a:endParaRPr>
          </a:p>
        </p:txBody>
      </p:sp>
      <p:sp>
        <p:nvSpPr>
          <p:cNvPr id="27657" name="Rectangle 1034"/>
          <p:cNvSpPr/>
          <p:nvPr/>
        </p:nvSpPr>
        <p:spPr>
          <a:xfrm>
            <a:off x="2244725" y="2771775"/>
            <a:ext cx="75247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23</a:t>
            </a:r>
            <a:endParaRPr lang="en-US" altLang="en-US" sz="1600" dirty="0">
              <a:latin typeface="Arial" panose="020B0604020202020204" pitchFamily="34" charset="0"/>
            </a:endParaRPr>
          </a:p>
        </p:txBody>
      </p:sp>
      <p:sp>
        <p:nvSpPr>
          <p:cNvPr id="27658" name="Rectangle 1035"/>
          <p:cNvSpPr/>
          <p:nvPr/>
        </p:nvSpPr>
        <p:spPr>
          <a:xfrm>
            <a:off x="2244725" y="3124200"/>
            <a:ext cx="752475" cy="354013"/>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40</a:t>
            </a:r>
            <a:endParaRPr lang="en-US" altLang="en-US" sz="1600" dirty="0">
              <a:latin typeface="Arial" panose="020B0604020202020204" pitchFamily="34" charset="0"/>
            </a:endParaRPr>
          </a:p>
        </p:txBody>
      </p:sp>
      <p:sp>
        <p:nvSpPr>
          <p:cNvPr id="27659" name="Rectangle 1036"/>
          <p:cNvSpPr/>
          <p:nvPr/>
        </p:nvSpPr>
        <p:spPr>
          <a:xfrm>
            <a:off x="2244725" y="3478213"/>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22</a:t>
            </a:r>
            <a:endParaRPr lang="en-US" altLang="en-US" sz="1600" dirty="0">
              <a:latin typeface="Arial" panose="020B0604020202020204" pitchFamily="34" charset="0"/>
            </a:endParaRPr>
          </a:p>
        </p:txBody>
      </p:sp>
      <p:sp>
        <p:nvSpPr>
          <p:cNvPr id="27660" name="Rectangle 1037"/>
          <p:cNvSpPr/>
          <p:nvPr/>
        </p:nvSpPr>
        <p:spPr>
          <a:xfrm>
            <a:off x="2244725" y="3830638"/>
            <a:ext cx="752475" cy="354012"/>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27</a:t>
            </a:r>
            <a:endParaRPr lang="en-US" altLang="en-US" sz="1600" dirty="0">
              <a:latin typeface="Arial" panose="020B0604020202020204" pitchFamily="34" charset="0"/>
            </a:endParaRPr>
          </a:p>
        </p:txBody>
      </p:sp>
      <p:sp>
        <p:nvSpPr>
          <p:cNvPr id="27661" name="Rectangle 1038"/>
          <p:cNvSpPr/>
          <p:nvPr/>
        </p:nvSpPr>
        <p:spPr>
          <a:xfrm>
            <a:off x="2244725" y="4184650"/>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26</a:t>
            </a:r>
            <a:endParaRPr lang="en-US" altLang="en-US" sz="1600" dirty="0">
              <a:latin typeface="Arial" panose="020B0604020202020204" pitchFamily="34" charset="0"/>
            </a:endParaRPr>
          </a:p>
        </p:txBody>
      </p:sp>
      <p:sp>
        <p:nvSpPr>
          <p:cNvPr id="27662" name="Rectangle 1039"/>
          <p:cNvSpPr/>
          <p:nvPr/>
        </p:nvSpPr>
        <p:spPr>
          <a:xfrm>
            <a:off x="2244725" y="4537075"/>
            <a:ext cx="752475" cy="354013"/>
          </a:xfrm>
          <a:prstGeom prst="rect">
            <a:avLst/>
          </a:prstGeom>
          <a:gradFill rotWithShape="0">
            <a:gsLst>
              <a:gs pos="0">
                <a:srgbClr val="CCFFFF"/>
              </a:gs>
              <a:gs pos="100000">
                <a:srgbClr val="00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32</a:t>
            </a:r>
            <a:endParaRPr lang="en-US" altLang="en-US" sz="1600" dirty="0">
              <a:latin typeface="Arial" panose="020B0604020202020204" pitchFamily="34" charset="0"/>
            </a:endParaRPr>
          </a:p>
        </p:txBody>
      </p:sp>
      <p:sp>
        <p:nvSpPr>
          <p:cNvPr id="27663" name="Rectangle 1040"/>
          <p:cNvSpPr/>
          <p:nvPr/>
        </p:nvSpPr>
        <p:spPr>
          <a:xfrm>
            <a:off x="2986088" y="2417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男</a:t>
            </a:r>
            <a:endParaRPr lang="en-US" altLang="en-US" sz="1600" dirty="0">
              <a:latin typeface="Arial" panose="020B0604020202020204" pitchFamily="34" charset="0"/>
            </a:endParaRPr>
          </a:p>
        </p:txBody>
      </p:sp>
      <p:sp>
        <p:nvSpPr>
          <p:cNvPr id="758801" name="Rectangle 1041"/>
          <p:cNvSpPr>
            <a:spLocks noChangeArrowheads="1"/>
          </p:cNvSpPr>
          <p:nvPr/>
        </p:nvSpPr>
        <p:spPr bwMode="auto">
          <a:xfrm>
            <a:off x="2986088" y="2771775"/>
            <a:ext cx="752475"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女</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2" name="Rectangle 1042"/>
          <p:cNvSpPr>
            <a:spLocks noChangeArrowheads="1"/>
          </p:cNvSpPr>
          <p:nvPr/>
        </p:nvSpPr>
        <p:spPr bwMode="auto">
          <a:xfrm>
            <a:off x="2986088" y="3124200"/>
            <a:ext cx="75247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男</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3" name="Rectangle 1043"/>
          <p:cNvSpPr>
            <a:spLocks noChangeArrowheads="1"/>
          </p:cNvSpPr>
          <p:nvPr/>
        </p:nvSpPr>
        <p:spPr bwMode="auto">
          <a:xfrm>
            <a:off x="2986088" y="3478213"/>
            <a:ext cx="752475"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女</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4" name="Rectangle 1044"/>
          <p:cNvSpPr>
            <a:spLocks noChangeArrowheads="1"/>
          </p:cNvSpPr>
          <p:nvPr/>
        </p:nvSpPr>
        <p:spPr bwMode="auto">
          <a:xfrm>
            <a:off x="2986088" y="3830638"/>
            <a:ext cx="752475"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女</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5" name="Rectangle 1045"/>
          <p:cNvSpPr>
            <a:spLocks noChangeArrowheads="1"/>
          </p:cNvSpPr>
          <p:nvPr/>
        </p:nvSpPr>
        <p:spPr bwMode="auto">
          <a:xfrm>
            <a:off x="2986088" y="4184650"/>
            <a:ext cx="752475"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男</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6" name="Rectangle 1046"/>
          <p:cNvSpPr>
            <a:spLocks noChangeArrowheads="1"/>
          </p:cNvSpPr>
          <p:nvPr/>
        </p:nvSpPr>
        <p:spPr bwMode="auto">
          <a:xfrm>
            <a:off x="2986088" y="4537075"/>
            <a:ext cx="752475"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男</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7" name="Rectangle 1047"/>
          <p:cNvSpPr>
            <a:spLocks noChangeArrowheads="1"/>
          </p:cNvSpPr>
          <p:nvPr/>
        </p:nvSpPr>
        <p:spPr bwMode="auto">
          <a:xfrm>
            <a:off x="3730625" y="2417763"/>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辽宁</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8" name="Rectangle 1048"/>
          <p:cNvSpPr>
            <a:spLocks noChangeArrowheads="1"/>
          </p:cNvSpPr>
          <p:nvPr/>
        </p:nvSpPr>
        <p:spPr bwMode="auto">
          <a:xfrm>
            <a:off x="3730625" y="2771775"/>
            <a:ext cx="1131888" cy="352425"/>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山东</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09" name="Rectangle 1049"/>
          <p:cNvSpPr>
            <a:spLocks noChangeArrowheads="1"/>
          </p:cNvSpPr>
          <p:nvPr/>
        </p:nvSpPr>
        <p:spPr bwMode="auto">
          <a:xfrm>
            <a:off x="3730625" y="3124200"/>
            <a:ext cx="1131888"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四川</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0" name="Rectangle 1050"/>
          <p:cNvSpPr>
            <a:spLocks noChangeArrowheads="1"/>
          </p:cNvSpPr>
          <p:nvPr/>
        </p:nvSpPr>
        <p:spPr bwMode="auto">
          <a:xfrm>
            <a:off x="3730625" y="3478213"/>
            <a:ext cx="1131888"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新疆</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1" name="Rectangle 1051"/>
          <p:cNvSpPr>
            <a:spLocks noChangeArrowheads="1"/>
          </p:cNvSpPr>
          <p:nvPr/>
        </p:nvSpPr>
        <p:spPr bwMode="auto">
          <a:xfrm>
            <a:off x="3730625" y="3830638"/>
            <a:ext cx="1131888"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浙江</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2" name="Rectangle 1052"/>
          <p:cNvSpPr>
            <a:spLocks noChangeArrowheads="1"/>
          </p:cNvSpPr>
          <p:nvPr/>
        </p:nvSpPr>
        <p:spPr bwMode="auto">
          <a:xfrm>
            <a:off x="3730625" y="4184650"/>
            <a:ext cx="1131888"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云南</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3" name="Rectangle 1053"/>
          <p:cNvSpPr>
            <a:spLocks noChangeArrowheads="1"/>
          </p:cNvSpPr>
          <p:nvPr/>
        </p:nvSpPr>
        <p:spPr bwMode="auto">
          <a:xfrm>
            <a:off x="3730625" y="4537075"/>
            <a:ext cx="1131888"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江苏</a:t>
            </a:r>
            <a:endParaRPr kumimoji="0" lang="zh-CN"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4" name="Rectangle 1054"/>
          <p:cNvSpPr>
            <a:spLocks noChangeArrowheads="1"/>
          </p:cNvSpPr>
          <p:nvPr/>
        </p:nvSpPr>
        <p:spPr bwMode="auto">
          <a:xfrm>
            <a:off x="4845050" y="2054225"/>
            <a:ext cx="1622425" cy="354013"/>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工资</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758815" name="Rectangle 1055"/>
          <p:cNvSpPr>
            <a:spLocks noChangeArrowheads="1"/>
          </p:cNvSpPr>
          <p:nvPr/>
        </p:nvSpPr>
        <p:spPr bwMode="auto">
          <a:xfrm>
            <a:off x="4845050" y="2417763"/>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4000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79" name="Rectangle 1056"/>
          <p:cNvSpPr/>
          <p:nvPr/>
        </p:nvSpPr>
        <p:spPr>
          <a:xfrm>
            <a:off x="4845050" y="2771775"/>
            <a:ext cx="162242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3000</a:t>
            </a:r>
            <a:endParaRPr lang="en-US" altLang="en-US" sz="1600" dirty="0">
              <a:latin typeface="Arial" panose="020B0604020202020204" pitchFamily="34" charset="0"/>
            </a:endParaRPr>
          </a:p>
        </p:txBody>
      </p:sp>
      <p:sp>
        <p:nvSpPr>
          <p:cNvPr id="758817" name="Rectangle 1057"/>
          <p:cNvSpPr>
            <a:spLocks noChangeArrowheads="1"/>
          </p:cNvSpPr>
          <p:nvPr/>
        </p:nvSpPr>
        <p:spPr bwMode="auto">
          <a:xfrm>
            <a:off x="4845050" y="3124200"/>
            <a:ext cx="1622425" cy="354013"/>
          </a:xfrm>
          <a:prstGeom prst="rect">
            <a:avLst/>
          </a:prstGeom>
          <a:gradFill rotWithShape="0">
            <a:gsLst>
              <a:gs pos="0">
                <a:srgbClr val="99CCFF"/>
              </a:gs>
              <a:gs pos="100000">
                <a:srgbClr val="99CCFF">
                  <a:gamma/>
                  <a:tint val="0"/>
                  <a:invGamma/>
                </a:srgbClr>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6000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8" name="Rectangle 1058"/>
          <p:cNvSpPr>
            <a:spLocks noChangeArrowheads="1"/>
          </p:cNvSpPr>
          <p:nvPr/>
        </p:nvSpPr>
        <p:spPr bwMode="auto">
          <a:xfrm>
            <a:off x="4845050" y="3478213"/>
            <a:ext cx="1622425" cy="352425"/>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3000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19" name="Rectangle 1059"/>
          <p:cNvSpPr>
            <a:spLocks noChangeArrowheads="1"/>
          </p:cNvSpPr>
          <p:nvPr/>
        </p:nvSpPr>
        <p:spPr bwMode="auto">
          <a:xfrm>
            <a:off x="4845050" y="3830638"/>
            <a:ext cx="1622425" cy="354013"/>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4200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683" name="Rectangle 1060"/>
          <p:cNvSpPr/>
          <p:nvPr/>
        </p:nvSpPr>
        <p:spPr>
          <a:xfrm>
            <a:off x="4845050" y="4184650"/>
            <a:ext cx="162242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3500</a:t>
            </a:r>
            <a:endParaRPr lang="en-US" altLang="en-US" sz="1600" dirty="0">
              <a:latin typeface="Arial" panose="020B0604020202020204" pitchFamily="34" charset="0"/>
            </a:endParaRPr>
          </a:p>
        </p:txBody>
      </p:sp>
      <p:sp>
        <p:nvSpPr>
          <p:cNvPr id="758821" name="Rectangle 1061"/>
          <p:cNvSpPr>
            <a:spLocks noChangeArrowheads="1"/>
          </p:cNvSpPr>
          <p:nvPr/>
        </p:nvSpPr>
        <p:spPr bwMode="auto">
          <a:xfrm>
            <a:off x="4845050" y="4537075"/>
            <a:ext cx="1622425" cy="35401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5000</a:t>
            </a:r>
            <a:endParaRPr kumimoji="0" lang="en-US" altLang="en-US" sz="16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822" name="Rectangle 1062"/>
          <p:cNvSpPr>
            <a:spLocks noChangeArrowheads="1"/>
          </p:cNvSpPr>
          <p:nvPr/>
        </p:nvSpPr>
        <p:spPr bwMode="auto">
          <a:xfrm>
            <a:off x="6464300" y="2054225"/>
            <a:ext cx="752475" cy="354013"/>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身高</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27686" name="Rectangle 1063"/>
          <p:cNvSpPr/>
          <p:nvPr/>
        </p:nvSpPr>
        <p:spPr>
          <a:xfrm>
            <a:off x="6464300" y="2417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1.69</a:t>
            </a:r>
            <a:endParaRPr lang="en-US" altLang="en-US" sz="1600" dirty="0">
              <a:latin typeface="Arial" panose="020B0604020202020204" pitchFamily="34" charset="0"/>
            </a:endParaRPr>
          </a:p>
        </p:txBody>
      </p:sp>
      <p:sp>
        <p:nvSpPr>
          <p:cNvPr id="27687" name="Rectangle 1064"/>
          <p:cNvSpPr/>
          <p:nvPr/>
        </p:nvSpPr>
        <p:spPr>
          <a:xfrm>
            <a:off x="6464300" y="2771775"/>
            <a:ext cx="75247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1.55</a:t>
            </a:r>
            <a:endParaRPr lang="en-US" altLang="en-US" sz="1600" dirty="0">
              <a:latin typeface="Arial" panose="020B0604020202020204" pitchFamily="34" charset="0"/>
            </a:endParaRPr>
          </a:p>
        </p:txBody>
      </p:sp>
      <p:sp>
        <p:nvSpPr>
          <p:cNvPr id="27688" name="Rectangle 1065"/>
          <p:cNvSpPr/>
          <p:nvPr/>
        </p:nvSpPr>
        <p:spPr>
          <a:xfrm>
            <a:off x="6464300" y="3124200"/>
            <a:ext cx="752475" cy="354013"/>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1.48</a:t>
            </a:r>
            <a:endParaRPr lang="en-US" altLang="en-US" sz="1600" dirty="0">
              <a:latin typeface="Arial" panose="020B0604020202020204" pitchFamily="34" charset="0"/>
            </a:endParaRPr>
          </a:p>
        </p:txBody>
      </p:sp>
      <p:sp>
        <p:nvSpPr>
          <p:cNvPr id="27689" name="Rectangle 1066"/>
          <p:cNvSpPr/>
          <p:nvPr/>
        </p:nvSpPr>
        <p:spPr>
          <a:xfrm>
            <a:off x="6464300" y="3478213"/>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1.59</a:t>
            </a:r>
            <a:endParaRPr lang="en-US" altLang="en-US" sz="1600" dirty="0">
              <a:latin typeface="Arial" panose="020B0604020202020204" pitchFamily="34" charset="0"/>
            </a:endParaRPr>
          </a:p>
        </p:txBody>
      </p:sp>
      <p:sp>
        <p:nvSpPr>
          <p:cNvPr id="27690" name="Rectangle 1067"/>
          <p:cNvSpPr/>
          <p:nvPr/>
        </p:nvSpPr>
        <p:spPr>
          <a:xfrm>
            <a:off x="6464300" y="3830638"/>
            <a:ext cx="752475" cy="354012"/>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1.49</a:t>
            </a:r>
            <a:endParaRPr lang="en-US" altLang="en-US" sz="1600" dirty="0">
              <a:latin typeface="Arial" panose="020B0604020202020204" pitchFamily="34" charset="0"/>
            </a:endParaRPr>
          </a:p>
        </p:txBody>
      </p:sp>
      <p:sp>
        <p:nvSpPr>
          <p:cNvPr id="27691" name="Rectangle 1068"/>
          <p:cNvSpPr/>
          <p:nvPr/>
        </p:nvSpPr>
        <p:spPr>
          <a:xfrm>
            <a:off x="6464300" y="4184650"/>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1.64</a:t>
            </a:r>
            <a:endParaRPr lang="en-US" altLang="en-US" sz="1600" dirty="0">
              <a:latin typeface="Arial" panose="020B0604020202020204" pitchFamily="34" charset="0"/>
            </a:endParaRPr>
          </a:p>
        </p:txBody>
      </p:sp>
      <p:sp>
        <p:nvSpPr>
          <p:cNvPr id="27692" name="Rectangle 1069"/>
          <p:cNvSpPr/>
          <p:nvPr/>
        </p:nvSpPr>
        <p:spPr>
          <a:xfrm>
            <a:off x="6464300" y="4537075"/>
            <a:ext cx="752475" cy="354013"/>
          </a:xfrm>
          <a:prstGeom prst="rect">
            <a:avLst/>
          </a:prstGeom>
          <a:gradFill rotWithShape="0">
            <a:gsLst>
              <a:gs pos="0">
                <a:srgbClr val="CCFFFF"/>
              </a:gs>
              <a:gs pos="100000">
                <a:srgbClr val="00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1.62</a:t>
            </a:r>
            <a:endParaRPr lang="en-US" altLang="en-US" sz="1600" dirty="0">
              <a:latin typeface="Arial" panose="020B0604020202020204" pitchFamily="34" charset="0"/>
            </a:endParaRPr>
          </a:p>
        </p:txBody>
      </p:sp>
      <p:sp>
        <p:nvSpPr>
          <p:cNvPr id="758830" name="Rectangle 1070"/>
          <p:cNvSpPr>
            <a:spLocks noChangeArrowheads="1"/>
          </p:cNvSpPr>
          <p:nvPr/>
        </p:nvSpPr>
        <p:spPr bwMode="auto">
          <a:xfrm>
            <a:off x="7205663" y="2054225"/>
            <a:ext cx="752475" cy="354013"/>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体重</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27694" name="Rectangle 1071"/>
          <p:cNvSpPr/>
          <p:nvPr/>
        </p:nvSpPr>
        <p:spPr>
          <a:xfrm>
            <a:off x="7205663" y="2417763"/>
            <a:ext cx="752475" cy="354012"/>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77</a:t>
            </a:r>
            <a:endParaRPr lang="en-US" altLang="en-US" sz="1600" dirty="0">
              <a:latin typeface="Arial" panose="020B0604020202020204" pitchFamily="34" charset="0"/>
            </a:endParaRPr>
          </a:p>
        </p:txBody>
      </p:sp>
      <p:sp>
        <p:nvSpPr>
          <p:cNvPr id="27695" name="Rectangle 1072"/>
          <p:cNvSpPr/>
          <p:nvPr/>
        </p:nvSpPr>
        <p:spPr>
          <a:xfrm>
            <a:off x="7205663" y="2771775"/>
            <a:ext cx="752475" cy="352425"/>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51</a:t>
            </a:r>
            <a:endParaRPr lang="en-US" altLang="en-US" sz="1600" dirty="0">
              <a:latin typeface="Arial" panose="020B0604020202020204" pitchFamily="34" charset="0"/>
            </a:endParaRPr>
          </a:p>
        </p:txBody>
      </p:sp>
      <p:sp>
        <p:nvSpPr>
          <p:cNvPr id="27696" name="Rectangle 1073"/>
          <p:cNvSpPr/>
          <p:nvPr/>
        </p:nvSpPr>
        <p:spPr>
          <a:xfrm>
            <a:off x="7205663" y="3124200"/>
            <a:ext cx="752475" cy="354013"/>
          </a:xfrm>
          <a:prstGeom prst="rect">
            <a:avLst/>
          </a:prstGeom>
          <a:gradFill rotWithShape="0">
            <a:gsLst>
              <a:gs pos="0">
                <a:srgbClr val="99CCFF"/>
              </a:gs>
              <a:gs pos="100000">
                <a:srgbClr val="FF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85</a:t>
            </a:r>
            <a:endParaRPr lang="en-US" altLang="en-US" sz="1600" dirty="0">
              <a:latin typeface="Arial" panose="020B0604020202020204" pitchFamily="34" charset="0"/>
            </a:endParaRPr>
          </a:p>
        </p:txBody>
      </p:sp>
      <p:sp>
        <p:nvSpPr>
          <p:cNvPr id="27697" name="Rectangle 1074"/>
          <p:cNvSpPr/>
          <p:nvPr/>
        </p:nvSpPr>
        <p:spPr>
          <a:xfrm>
            <a:off x="7205663" y="3478213"/>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50</a:t>
            </a:r>
            <a:endParaRPr lang="en-US" altLang="en-US" sz="1600" dirty="0">
              <a:latin typeface="Arial" panose="020B0604020202020204" pitchFamily="34" charset="0"/>
            </a:endParaRPr>
          </a:p>
        </p:txBody>
      </p:sp>
      <p:sp>
        <p:nvSpPr>
          <p:cNvPr id="27698" name="Rectangle 1075"/>
          <p:cNvSpPr/>
          <p:nvPr/>
        </p:nvSpPr>
        <p:spPr>
          <a:xfrm>
            <a:off x="7205663" y="3830638"/>
            <a:ext cx="752475" cy="354012"/>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55</a:t>
            </a:r>
            <a:endParaRPr lang="en-US" altLang="en-US" sz="1600" dirty="0">
              <a:latin typeface="Arial" panose="020B0604020202020204" pitchFamily="34" charset="0"/>
            </a:endParaRPr>
          </a:p>
        </p:txBody>
      </p:sp>
      <p:sp>
        <p:nvSpPr>
          <p:cNvPr id="27699" name="Rectangle 1076"/>
          <p:cNvSpPr/>
          <p:nvPr/>
        </p:nvSpPr>
        <p:spPr>
          <a:xfrm>
            <a:off x="7205663" y="4184650"/>
            <a:ext cx="752475" cy="352425"/>
          </a:xfrm>
          <a:prstGeom prst="rect">
            <a:avLst/>
          </a:prstGeom>
          <a:gradFill rotWithShape="0">
            <a:gsLst>
              <a:gs pos="0">
                <a:srgbClr val="FFFFCC"/>
              </a:gs>
              <a:gs pos="100000">
                <a:srgbClr val="FFCC00"/>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67</a:t>
            </a:r>
            <a:endParaRPr lang="en-US" altLang="en-US" sz="1600" dirty="0">
              <a:latin typeface="Arial" panose="020B0604020202020204" pitchFamily="34" charset="0"/>
            </a:endParaRPr>
          </a:p>
        </p:txBody>
      </p:sp>
      <p:sp>
        <p:nvSpPr>
          <p:cNvPr id="27700" name="Rectangle 1077"/>
          <p:cNvSpPr/>
          <p:nvPr/>
        </p:nvSpPr>
        <p:spPr>
          <a:xfrm>
            <a:off x="7205663" y="4537075"/>
            <a:ext cx="752475" cy="354013"/>
          </a:xfrm>
          <a:prstGeom prst="rect">
            <a:avLst/>
          </a:prstGeom>
          <a:gradFill rotWithShape="0">
            <a:gsLst>
              <a:gs pos="0">
                <a:srgbClr val="CCFFFF"/>
              </a:gs>
              <a:gs pos="100000">
                <a:srgbClr val="00FFFF"/>
              </a:gs>
            </a:gsLst>
            <a:lin ang="5400000" scaled="1"/>
            <a:tileRect/>
          </a:gradFill>
          <a:ln w="9525" cap="flat" cmpd="sng">
            <a:solidFill>
              <a:schemeClr val="tx1"/>
            </a:solidFill>
            <a:prstDash val="solid"/>
            <a:miter/>
            <a:headEnd type="none" w="med" len="med"/>
            <a:tailEnd type="none" w="med" len="med"/>
          </a:ln>
          <a:effectLst>
            <a:outerShdw dist="125724" dir="2699999" algn="ctr" rotWithShape="0">
              <a:srgbClr val="C0C0C0"/>
            </a:outerShdw>
          </a:effectLst>
        </p:spPr>
        <p:txBody>
          <a:bodyPr wrap="none" lIns="182880" tIns="182880" rIns="182880" bIns="182880" anchor="ctr"/>
          <a:p>
            <a:pPr algn="ctr" eaLnBrk="0" hangingPunct="0"/>
            <a:r>
              <a:rPr lang="en-US" altLang="zh-CN" sz="1600" dirty="0">
                <a:latin typeface="Arial" panose="020B0604020202020204" pitchFamily="34" charset="0"/>
                <a:ea typeface="宋体" panose="02010600030101010101" pitchFamily="2" charset="-122"/>
              </a:rPr>
              <a:t>72</a:t>
            </a:r>
            <a:endParaRPr lang="en-US" altLang="en-US" sz="1600" dirty="0">
              <a:latin typeface="Arial" panose="020B0604020202020204" pitchFamily="34" charset="0"/>
            </a:endParaRPr>
          </a:p>
        </p:txBody>
      </p:sp>
      <p:grpSp>
        <p:nvGrpSpPr>
          <p:cNvPr id="27701" name="Group 1078"/>
          <p:cNvGrpSpPr/>
          <p:nvPr/>
        </p:nvGrpSpPr>
        <p:grpSpPr>
          <a:xfrm>
            <a:off x="1116013" y="2054225"/>
            <a:ext cx="2606675" cy="354013"/>
            <a:chOff x="1105" y="1062"/>
            <a:chExt cx="1658" cy="223"/>
          </a:xfrm>
        </p:grpSpPr>
        <p:sp>
          <p:nvSpPr>
            <p:cNvPr id="758839" name="Rectangle 1079"/>
            <p:cNvSpPr>
              <a:spLocks noChangeArrowheads="1"/>
            </p:cNvSpPr>
            <p:nvPr/>
          </p:nvSpPr>
          <p:spPr bwMode="auto">
            <a:xfrm>
              <a:off x="2289" y="1062"/>
              <a:ext cx="474" cy="22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en-US" altLang="zh-CN"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性别</a:t>
              </a:r>
              <a:endParaRPr kumimoji="0" lang="en-US"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58840" name="Rectangle 1080"/>
            <p:cNvSpPr>
              <a:spLocks noChangeArrowheads="1"/>
            </p:cNvSpPr>
            <p:nvPr/>
          </p:nvSpPr>
          <p:spPr bwMode="auto">
            <a:xfrm>
              <a:off x="1105" y="1062"/>
              <a:ext cx="713" cy="22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p>
              <a:pPr marL="0" marR="0" indent="0" algn="ctr" defTabSz="914400" rtl="0" eaLnBrk="0" fontAlgn="base" latinLnBrk="0" hangingPunct="0">
                <a:lnSpc>
                  <a:spcPct val="100000"/>
                </a:lnSpc>
                <a:spcBef>
                  <a:spcPct val="0"/>
                </a:spcBef>
                <a:spcAft>
                  <a:spcPct val="0"/>
                </a:spcAft>
                <a:buClrTx/>
                <a:buSzTx/>
                <a:buFontTx/>
                <a:buNone/>
                <a:tabLst>
                  <a:tab pos="1657350" algn="l"/>
                </a:tabLst>
              </a:pPr>
              <a:r>
                <a:rPr kumimoji="0" lang="en-US" altLang="zh-CN"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姓名</a:t>
              </a:r>
              <a:endParaRPr kumimoji="0" lang="en-US" altLang="en-US"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mn-ea"/>
                <a:cs typeface="+mn-cs"/>
              </a:endParaRPr>
            </a:p>
          </p:txBody>
        </p:sp>
        <p:sp>
          <p:nvSpPr>
            <p:cNvPr id="758841" name="Rectangle 1081"/>
            <p:cNvSpPr>
              <a:spLocks noChangeArrowheads="1"/>
            </p:cNvSpPr>
            <p:nvPr/>
          </p:nvSpPr>
          <p:spPr bwMode="auto">
            <a:xfrm>
              <a:off x="1816" y="1062"/>
              <a:ext cx="474" cy="22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p>
              <a:pPr marL="0" marR="0" indent="0" algn="ctr" defTabSz="914400" rtl="0" eaLnBrk="0" fontAlgn="base" latinLnBrk="0" hangingPunct="0">
                <a:lnSpc>
                  <a:spcPct val="100000"/>
                </a:lnSpc>
                <a:spcBef>
                  <a:spcPct val="0"/>
                </a:spcBef>
                <a:spcAft>
                  <a:spcPct val="0"/>
                </a:spcAft>
                <a:buClrTx/>
                <a:buSzTx/>
                <a:buFontTx/>
                <a:buNone/>
                <a:tabLst>
                  <a:tab pos="1657350" algn="l"/>
                </a:tabLst>
              </a:pPr>
              <a:r>
                <a:rPr kumimoji="0" lang="en-US" altLang="zh-CN"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年龄</a:t>
              </a:r>
              <a:endParaRPr kumimoji="0" lang="en-US" altLang="en-US" sz="1800" b="1" i="1"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mn-ea"/>
                <a:cs typeface="+mn-cs"/>
              </a:endParaRPr>
            </a:p>
          </p:txBody>
        </p:sp>
      </p:grpSp>
      <p:sp>
        <p:nvSpPr>
          <p:cNvPr id="758842" name="Rectangle 1082"/>
          <p:cNvSpPr>
            <a:spLocks noChangeArrowheads="1"/>
          </p:cNvSpPr>
          <p:nvPr/>
        </p:nvSpPr>
        <p:spPr bwMode="auto">
          <a:xfrm>
            <a:off x="3727450" y="2054225"/>
            <a:ext cx="1114425" cy="354013"/>
          </a:xfrm>
          <a:prstGeom prst="rect">
            <a:avLst/>
          </a:prstGeom>
          <a:gradFill rotWithShape="0">
            <a:gsLst>
              <a:gs pos="0">
                <a:srgbClr val="333399"/>
              </a:gs>
              <a:gs pos="100000">
                <a:srgbClr val="3399FF"/>
              </a:gs>
            </a:gsLst>
            <a:lin ang="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rPr>
              <a:t>籍贯</a:t>
            </a:r>
            <a:endParaRPr kumimoji="0" lang="zh-CN" altLang="en-US" sz="1800" b="1" i="1" u="none" strike="noStrike" kern="1200" cap="none" spc="0" normalizeH="0" baseline="0" noProof="0" smtClean="0">
              <a:ln>
                <a:noFill/>
              </a:ln>
              <a:solidFill>
                <a:schemeClr val="bg1"/>
              </a:solidFill>
              <a:effectLst>
                <a:outerShdw blurRad="38100" dist="38100" dir="2700000" algn="tl">
                  <a:srgbClr val="000000"/>
                </a:outerShdw>
              </a:effectLst>
              <a:uLnTx/>
              <a:uFillTx/>
              <a:latin typeface="Arial Narrow" panose="020B0606020202030204" pitchFamily="34" charset="0"/>
              <a:ea typeface="宋体" panose="02010600030101010101" pitchFamily="2" charset="-122"/>
              <a:cs typeface="+mn-cs"/>
            </a:endParaRPr>
          </a:p>
        </p:txBody>
      </p:sp>
      <p:sp>
        <p:nvSpPr>
          <p:cNvPr id="27706" name="Rectangle 1084"/>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graphicFrame>
        <p:nvGraphicFramePr>
          <p:cNvPr id="27707" name="Object 1085"/>
          <p:cNvGraphicFramePr/>
          <p:nvPr/>
        </p:nvGraphicFramePr>
        <p:xfrm>
          <a:off x="857250" y="1185863"/>
          <a:ext cx="3870325" cy="561975"/>
        </p:xfrm>
        <a:graphic>
          <a:graphicData uri="http://schemas.openxmlformats.org/presentationml/2006/ole">
            <mc:AlternateContent xmlns:mc="http://schemas.openxmlformats.org/markup-compatibility/2006">
              <mc:Choice xmlns:v="urn:schemas-microsoft-com:vml" Requires="v">
                <p:oleObj spid="_x0000_s3084" name="" r:id="rId1" imgW="4076700" imgH="561975" progId="Paint.Picture">
                  <p:embed/>
                </p:oleObj>
              </mc:Choice>
              <mc:Fallback>
                <p:oleObj name="" r:id="rId1" imgW="4076700" imgH="561975" progId="Paint.Picture">
                  <p:embed/>
                  <p:pic>
                    <p:nvPicPr>
                      <p:cNvPr id="0" name="图片 3083"/>
                      <p:cNvPicPr/>
                      <p:nvPr/>
                    </p:nvPicPr>
                    <p:blipFill>
                      <a:blip r:embed="rId2"/>
                      <a:stretch>
                        <a:fillRect/>
                      </a:stretch>
                    </p:blipFill>
                    <p:spPr>
                      <a:xfrm>
                        <a:off x="857250" y="1185863"/>
                        <a:ext cx="3870325" cy="561975"/>
                      </a:xfrm>
                      <a:prstGeom prst="rect">
                        <a:avLst/>
                      </a:prstGeom>
                      <a:noFill/>
                      <a:ln w="38100">
                        <a:noFill/>
                        <a:miter/>
                      </a:ln>
                    </p:spPr>
                  </p:pic>
                </p:oleObj>
              </mc:Fallback>
            </mc:AlternateContent>
          </a:graphicData>
        </a:graphic>
      </p:graphicFrame>
      <p:sp>
        <p:nvSpPr>
          <p:cNvPr id="27708" name="Text Box 1086"/>
          <p:cNvSpPr txBox="1"/>
          <p:nvPr/>
        </p:nvSpPr>
        <p:spPr>
          <a:xfrm>
            <a:off x="881063" y="1173163"/>
            <a:ext cx="3913187" cy="519112"/>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知识（对信息的提炼</a:t>
            </a:r>
            <a:r>
              <a:rPr lang="zh-CN" altLang="en-US" sz="2800" dirty="0">
                <a:solidFill>
                  <a:schemeClr val="bg1"/>
                </a:solidFill>
                <a:latin typeface="Arial Narrow" panose="020B0606020202030204" pitchFamily="34" charset="0"/>
                <a:ea typeface="宋体" panose="02010600030101010101" pitchFamily="2" charset="-122"/>
                <a:sym typeface="Wingdings" panose="05000000000000000000" pitchFamily="2" charset="2"/>
              </a:rPr>
              <a:t>）</a:t>
            </a:r>
            <a:endParaRPr lang="zh-CN" altLang="en-US" sz="2800" dirty="0">
              <a:solidFill>
                <a:schemeClr val="bg1"/>
              </a:solidFill>
              <a:latin typeface="Arial Narrow" panose="020B0606020202030204" pitchFamily="34" charset="0"/>
              <a:ea typeface="宋体" panose="02010600030101010101" pitchFamily="2" charset="-122"/>
              <a:sym typeface="Wingdings" panose="05000000000000000000" pitchFamily="2" charset="2"/>
            </a:endParaRPr>
          </a:p>
        </p:txBody>
      </p:sp>
      <p:grpSp>
        <p:nvGrpSpPr>
          <p:cNvPr id="3" name="Group 1127"/>
          <p:cNvGrpSpPr/>
          <p:nvPr/>
        </p:nvGrpSpPr>
        <p:grpSpPr>
          <a:xfrm>
            <a:off x="1122363" y="5045075"/>
            <a:ext cx="6878637" cy="1176338"/>
            <a:chOff x="707" y="3178"/>
            <a:chExt cx="4333" cy="741"/>
          </a:xfrm>
        </p:grpSpPr>
        <p:grpSp>
          <p:nvGrpSpPr>
            <p:cNvPr id="27710" name="Group 1125"/>
            <p:cNvGrpSpPr/>
            <p:nvPr/>
          </p:nvGrpSpPr>
          <p:grpSpPr>
            <a:xfrm>
              <a:off x="716" y="3464"/>
              <a:ext cx="4324" cy="455"/>
              <a:chOff x="716" y="3464"/>
              <a:chExt cx="3972" cy="455"/>
            </a:xfrm>
          </p:grpSpPr>
          <p:grpSp>
            <p:nvGrpSpPr>
              <p:cNvPr id="27711" name="Group 1122"/>
              <p:cNvGrpSpPr/>
              <p:nvPr/>
            </p:nvGrpSpPr>
            <p:grpSpPr>
              <a:xfrm>
                <a:off x="716" y="3467"/>
                <a:ext cx="2940" cy="445"/>
                <a:chOff x="4484" y="3514"/>
                <a:chExt cx="1020" cy="445"/>
              </a:xfrm>
            </p:grpSpPr>
            <p:sp>
              <p:nvSpPr>
                <p:cNvPr id="27712" name="Rectangle 1120"/>
                <p:cNvSpPr/>
                <p:nvPr/>
              </p:nvSpPr>
              <p:spPr>
                <a:xfrm>
                  <a:off x="4484" y="3514"/>
                  <a:ext cx="1020" cy="222"/>
                </a:xfrm>
                <a:prstGeom prst="rect">
                  <a:avLst/>
                </a:prstGeom>
                <a:gradFill rotWithShape="0">
                  <a:gsLst>
                    <a:gs pos="0">
                      <a:srgbClr val="FFEDEE"/>
                    </a:gs>
                    <a:gs pos="100000">
                      <a:srgbClr val="D60093"/>
                    </a:gs>
                  </a:gsLst>
                  <a:lin ang="5400000" scaled="1"/>
                  <a:tileRect/>
                </a:gradFill>
                <a:ln w="9525" cap="flat" cmpd="sng">
                  <a:solidFill>
                    <a:schemeClr val="tx1"/>
                  </a:solidFill>
                  <a:prstDash val="solid"/>
                  <a:miter/>
                  <a:headEnd type="none" w="med" len="med"/>
                  <a:tailEnd type="none" w="med" len="med"/>
                </a:ln>
              </p:spPr>
              <p:txBody>
                <a:bodyPr wrap="none" lIns="182880" tIns="182880" rIns="182880" bIns="182880" anchor="ctr"/>
                <a:p>
                  <a:pPr algn="ctr" eaLnBrk="0" hangingPunct="0"/>
                  <a:r>
                    <a:rPr lang="zh-CN" altLang="en-US" sz="1600" dirty="0">
                      <a:solidFill>
                        <a:srgbClr val="3333FF"/>
                      </a:solidFill>
                      <a:latin typeface="Arial" panose="020B0604020202020204" pitchFamily="34" charset="0"/>
                      <a:ea typeface="宋体" panose="02010600030101010101" pitchFamily="2" charset="-122"/>
                    </a:rPr>
                    <a:t>男性平均体重（千克）＝身高（厘米）一 105</a:t>
                  </a:r>
                  <a:endParaRPr lang="en-US" altLang="en-US" sz="1600" dirty="0">
                    <a:solidFill>
                      <a:srgbClr val="3333FF"/>
                    </a:solidFill>
                    <a:latin typeface="Arial" panose="020B0604020202020204" pitchFamily="34" charset="0"/>
                    <a:ea typeface="宋体" panose="02010600030101010101" pitchFamily="2" charset="-122"/>
                  </a:endParaRPr>
                </a:p>
              </p:txBody>
            </p:sp>
            <p:sp>
              <p:nvSpPr>
                <p:cNvPr id="27713" name="Rectangle 1121"/>
                <p:cNvSpPr/>
                <p:nvPr/>
              </p:nvSpPr>
              <p:spPr>
                <a:xfrm>
                  <a:off x="4484" y="3736"/>
                  <a:ext cx="1020" cy="223"/>
                </a:xfrm>
                <a:prstGeom prst="rect">
                  <a:avLst/>
                </a:prstGeom>
                <a:gradFill rotWithShape="0">
                  <a:gsLst>
                    <a:gs pos="0">
                      <a:srgbClr val="FFEDEE"/>
                    </a:gs>
                    <a:gs pos="100000">
                      <a:srgbClr val="D60093"/>
                    </a:gs>
                  </a:gsLst>
                  <a:lin ang="5400000" scaled="1"/>
                  <a:tileRect/>
                </a:gradFill>
                <a:ln w="9525" cap="flat" cmpd="sng">
                  <a:solidFill>
                    <a:schemeClr val="tx1"/>
                  </a:solidFill>
                  <a:prstDash val="solid"/>
                  <a:miter/>
                  <a:headEnd type="none" w="med" len="med"/>
                  <a:tailEnd type="none" w="med" len="med"/>
                </a:ln>
              </p:spPr>
              <p:txBody>
                <a:bodyPr wrap="none" lIns="182880" tIns="182880" rIns="182880" bIns="182880" anchor="ctr"/>
                <a:p>
                  <a:pPr algn="ctr" eaLnBrk="0" hangingPunct="0"/>
                  <a:r>
                    <a:rPr lang="zh-CN" altLang="en-US" sz="1600" dirty="0">
                      <a:solidFill>
                        <a:srgbClr val="3333FF"/>
                      </a:solidFill>
                      <a:latin typeface="Arial" panose="020B0604020202020204" pitchFamily="34" charset="0"/>
                      <a:ea typeface="宋体" panose="02010600030101010101" pitchFamily="2" charset="-122"/>
                    </a:rPr>
                    <a:t>女性平均体重（千克）＝身高（厘米）一 100</a:t>
                  </a:r>
                  <a:endParaRPr lang="en-US" altLang="en-US" sz="1600" dirty="0">
                    <a:solidFill>
                      <a:srgbClr val="3333FF"/>
                    </a:solidFill>
                    <a:latin typeface="Arial" panose="020B0604020202020204" pitchFamily="34" charset="0"/>
                    <a:ea typeface="宋体" panose="02010600030101010101" pitchFamily="2" charset="-122"/>
                  </a:endParaRPr>
                </a:p>
              </p:txBody>
            </p:sp>
          </p:grpSp>
          <p:sp>
            <p:nvSpPr>
              <p:cNvPr id="27714" name="Rectangle 1123"/>
              <p:cNvSpPr/>
              <p:nvPr/>
            </p:nvSpPr>
            <p:spPr>
              <a:xfrm>
                <a:off x="3668" y="3464"/>
                <a:ext cx="1020" cy="455"/>
              </a:xfrm>
              <a:prstGeom prst="rect">
                <a:avLst/>
              </a:prstGeom>
              <a:gradFill rotWithShape="0">
                <a:gsLst>
                  <a:gs pos="0">
                    <a:srgbClr val="FFEDEE"/>
                  </a:gs>
                  <a:gs pos="100000">
                    <a:srgbClr val="D60093"/>
                  </a:gs>
                </a:gsLst>
                <a:lin ang="5400000" scaled="1"/>
                <a:tileRect/>
              </a:gradFill>
              <a:ln w="9525" cap="flat" cmpd="sng">
                <a:solidFill>
                  <a:schemeClr val="tx1"/>
                </a:solidFill>
                <a:prstDash val="solid"/>
                <a:miter/>
                <a:headEnd type="none" w="med" len="med"/>
                <a:tailEnd type="none" w="med" len="med"/>
              </a:ln>
            </p:spPr>
            <p:txBody>
              <a:bodyPr wrap="none" lIns="182880" tIns="182880" rIns="182880" bIns="182880" anchor="ctr"/>
              <a:p>
                <a:pPr algn="ctr" eaLnBrk="0" hangingPunct="0"/>
                <a:r>
                  <a:rPr lang="zh-CN" altLang="en-US" dirty="0">
                    <a:solidFill>
                      <a:srgbClr val="003399"/>
                    </a:solidFill>
                    <a:latin typeface="Arial Narrow" panose="020B0606020202030204" pitchFamily="34" charset="0"/>
                    <a:ea typeface="宋体" panose="02010600030101010101" pitchFamily="2" charset="-122"/>
                  </a:rPr>
                  <a:t>(+-10%以内</a:t>
                </a:r>
                <a:endParaRPr lang="zh-CN" altLang="en-US" dirty="0">
                  <a:solidFill>
                    <a:srgbClr val="003399"/>
                  </a:solidFill>
                  <a:latin typeface="Arial Narrow" panose="020B0606020202030204" pitchFamily="34" charset="0"/>
                  <a:ea typeface="宋体" panose="02010600030101010101" pitchFamily="2" charset="-122"/>
                </a:endParaRPr>
              </a:p>
              <a:p>
                <a:pPr algn="ctr" eaLnBrk="0" hangingPunct="0"/>
                <a:r>
                  <a:rPr lang="zh-CN" altLang="en-US" dirty="0">
                    <a:solidFill>
                      <a:srgbClr val="003399"/>
                    </a:solidFill>
                    <a:latin typeface="Arial Narrow" panose="020B0606020202030204" pitchFamily="34" charset="0"/>
                    <a:ea typeface="宋体" panose="02010600030101010101" pitchFamily="2" charset="-122"/>
                  </a:rPr>
                  <a:t>都是正常的)</a:t>
                </a:r>
                <a:endParaRPr lang="en-US" altLang="en-US" dirty="0">
                  <a:solidFill>
                    <a:srgbClr val="003399"/>
                  </a:solidFill>
                  <a:latin typeface="Arial Narrow" panose="020B0606020202030204" pitchFamily="34" charset="0"/>
                  <a:ea typeface="宋体" panose="02010600030101010101" pitchFamily="2" charset="-122"/>
                </a:endParaRPr>
              </a:p>
            </p:txBody>
          </p:sp>
        </p:grpSp>
        <p:sp>
          <p:nvSpPr>
            <p:cNvPr id="758884" name="Rectangle 1124"/>
            <p:cNvSpPr>
              <a:spLocks noChangeArrowheads="1"/>
            </p:cNvSpPr>
            <p:nvPr/>
          </p:nvSpPr>
          <p:spPr bwMode="auto">
            <a:xfrm>
              <a:off x="707" y="3178"/>
              <a:ext cx="1122" cy="223"/>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smtClean="0">
                  <a:ln>
                    <a:noFill/>
                  </a:ln>
                  <a:solidFill>
                    <a:srgbClr val="003399"/>
                  </a:solidFill>
                  <a:effectLst/>
                  <a:uLnTx/>
                  <a:uFillTx/>
                  <a:latin typeface="Arial Narrow" panose="020B0606020202030204" pitchFamily="34" charset="0"/>
                  <a:ea typeface="宋体" panose="02010600030101010101" pitchFamily="2" charset="-122"/>
                  <a:cs typeface="+mn-cs"/>
                </a:rPr>
                <a:t>我国学者提出：</a:t>
              </a:r>
              <a:endParaRPr kumimoji="0" lang="en-US" altLang="en-US" sz="1800" b="1" i="0" u="none" strike="noStrike" kern="1200" cap="none" spc="0" normalizeH="0" baseline="0" noProof="0" smtClean="0">
                <a:ln>
                  <a:noFill/>
                </a:ln>
                <a:solidFill>
                  <a:srgbClr val="003399"/>
                </a:solidFill>
                <a:effectLst/>
                <a:uLnTx/>
                <a:uFillTx/>
                <a:latin typeface="Arial Narrow" panose="020B0606020202030204" pitchFamily="34" charset="0"/>
                <a:ea typeface="宋体" panose="02010600030101010101" pitchFamily="2" charset="-122"/>
                <a:cs typeface="+mn-cs"/>
              </a:endParaRPr>
            </a:p>
          </p:txBody>
        </p:sp>
      </p:grpSp>
      <p:sp>
        <p:nvSpPr>
          <p:cNvPr id="758886" name="AutoShape 1126"/>
          <p:cNvSpPr/>
          <p:nvPr/>
        </p:nvSpPr>
        <p:spPr>
          <a:xfrm>
            <a:off x="4238625" y="4908550"/>
            <a:ext cx="304800" cy="457200"/>
          </a:xfrm>
          <a:prstGeom prst="downArrow">
            <a:avLst>
              <a:gd name="adj1" fmla="val 46870"/>
              <a:gd name="adj2" fmla="val 81729"/>
            </a:avLst>
          </a:prstGeom>
          <a:gradFill rotWithShape="0">
            <a:gsLst>
              <a:gs pos="0">
                <a:srgbClr val="F09FD6"/>
              </a:gs>
              <a:gs pos="100000">
                <a:srgbClr val="D60093"/>
              </a:gs>
            </a:gsLst>
            <a:lin ang="5400000" scaled="1"/>
            <a:tileRect/>
          </a:gradFill>
          <a:ln w="9525" cap="flat" cmpd="sng">
            <a:solidFill>
              <a:srgbClr val="D60093"/>
            </a:solidFill>
            <a:prstDash val="solid"/>
            <a:miter/>
            <a:headEnd type="none" w="med" len="med"/>
            <a:tailEnd type="none" w="med" len="med"/>
          </a:ln>
          <a:effectLst>
            <a:outerShdw dist="45791" dir="3378595" algn="ctr" rotWithShape="0">
              <a:schemeClr val="folHlink"/>
            </a:outerShdw>
          </a:effectLst>
        </p:spPr>
        <p:txBody>
          <a:bodyPr wrap="none" anchor="ctr"/>
          <a:p>
            <a:pPr algn="ctr" eaLnBrk="0" hangingPunct="0"/>
            <a:endParaRPr lang="zh-CN" altLang="en-US" dirty="0">
              <a:latin typeface="Arial Narrow" panose="020B0606020202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758886"/>
                                        </p:tgtEl>
                                        <p:attrNameLst>
                                          <p:attrName>style.visibility</p:attrName>
                                        </p:attrNameLst>
                                      </p:cBhvr>
                                      <p:to>
                                        <p:strVal val="visible"/>
                                      </p:to>
                                    </p:set>
                                    <p:anim calcmode="lin" valueType="num">
                                      <p:cBhvr>
                                        <p:cTn id="7" dur="500" fill="hold"/>
                                        <p:tgtEl>
                                          <p:spTgt spid="758886"/>
                                        </p:tgtEl>
                                        <p:attrNameLst>
                                          <p:attrName>ppt_x</p:attrName>
                                        </p:attrNameLst>
                                      </p:cBhvr>
                                      <p:tavLst>
                                        <p:tav tm="0">
                                          <p:val>
                                            <p:strVal val="#ppt_x"/>
                                          </p:val>
                                        </p:tav>
                                        <p:tav tm="100000">
                                          <p:val>
                                            <p:strVal val="#ppt_x"/>
                                          </p:val>
                                        </p:tav>
                                      </p:tavLst>
                                    </p:anim>
                                    <p:anim calcmode="lin" valueType="num">
                                      <p:cBhvr>
                                        <p:cTn id="8" dur="500" fill="hold"/>
                                        <p:tgtEl>
                                          <p:spTgt spid="758886"/>
                                        </p:tgtEl>
                                        <p:attrNameLst>
                                          <p:attrName>ppt_y</p:attrName>
                                        </p:attrNameLst>
                                      </p:cBhvr>
                                      <p:tavLst>
                                        <p:tav tm="0">
                                          <p:val>
                                            <p:strVal val="#ppt_y-#ppt_h/2"/>
                                          </p:val>
                                        </p:tav>
                                        <p:tav tm="100000">
                                          <p:val>
                                            <p:strVal val="#ppt_y"/>
                                          </p:val>
                                        </p:tav>
                                      </p:tavLst>
                                    </p:anim>
                                    <p:anim calcmode="lin" valueType="num">
                                      <p:cBhvr>
                                        <p:cTn id="9" dur="500" fill="hold"/>
                                        <p:tgtEl>
                                          <p:spTgt spid="758886"/>
                                        </p:tgtEl>
                                        <p:attrNameLst>
                                          <p:attrName>ppt_w</p:attrName>
                                        </p:attrNameLst>
                                      </p:cBhvr>
                                      <p:tavLst>
                                        <p:tav tm="0">
                                          <p:val>
                                            <p:strVal val="#ppt_w"/>
                                          </p:val>
                                        </p:tav>
                                        <p:tav tm="100000">
                                          <p:val>
                                            <p:strVal val="#ppt_w"/>
                                          </p:val>
                                        </p:tav>
                                      </p:tavLst>
                                    </p:anim>
                                    <p:anim calcmode="lin" valueType="num">
                                      <p:cBhvr>
                                        <p:cTn id="10" dur="500" fill="hold"/>
                                        <p:tgtEl>
                                          <p:spTgt spid="758886"/>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88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Picture 37" descr="back5"/>
          <p:cNvPicPr>
            <a:picLocks noChangeAspect="1"/>
          </p:cNvPicPr>
          <p:nvPr/>
        </p:nvPicPr>
        <p:blipFill>
          <a:blip r:embed="rId1"/>
          <a:stretch>
            <a:fillRect/>
          </a:stretch>
        </p:blipFill>
        <p:spPr>
          <a:xfrm>
            <a:off x="868363" y="1270000"/>
            <a:ext cx="7251700" cy="5022850"/>
          </a:xfrm>
          <a:prstGeom prst="rect">
            <a:avLst/>
          </a:prstGeom>
          <a:noFill/>
          <a:ln w="9525">
            <a:noFill/>
          </a:ln>
        </p:spPr>
      </p:pic>
      <p:sp>
        <p:nvSpPr>
          <p:cNvPr id="677890" name="Text Box 2"/>
          <p:cNvSpPr txBox="1"/>
          <p:nvPr/>
        </p:nvSpPr>
        <p:spPr>
          <a:xfrm>
            <a:off x="838200" y="1190625"/>
            <a:ext cx="7429500" cy="2100263"/>
          </a:xfrm>
          <a:prstGeom prst="rect">
            <a:avLst/>
          </a:prstGeom>
          <a:noFill/>
          <a:ln w="9525">
            <a:noFill/>
          </a:ln>
        </p:spPr>
        <p:txBody>
          <a:bodyPr anchor="t">
            <a:spAutoFit/>
          </a:bodyPr>
          <a:p>
            <a:pPr algn="just" eaLnBrk="0" hangingPunct="0">
              <a:spcBef>
                <a:spcPct val="50000"/>
              </a:spcBef>
            </a:pPr>
            <a:r>
              <a:rPr lang="zh-CN" altLang="en-US" sz="2400" dirty="0">
                <a:latin typeface="Times New Roman" panose="02020603050405020304" pitchFamily="18" charset="0"/>
                <a:ea typeface="宋体" panose="02010600030101010101" pitchFamily="2" charset="-122"/>
              </a:rPr>
              <a:t>二、信息与数据、知识的关系</a:t>
            </a:r>
            <a:r>
              <a:rPr lang="zh-CN" altLang="en-US" sz="2400" dirty="0">
                <a:latin typeface="Arial Narrow" panose="020B0606020202030204" pitchFamily="34"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a:p>
            <a:pPr algn="just" eaLnBrk="0" hangingPunct="0">
              <a:spcBef>
                <a:spcPct val="50000"/>
              </a:spcBef>
            </a:pPr>
            <a:r>
              <a:rPr lang="zh-CN" altLang="en-US" sz="2400" dirty="0">
                <a:solidFill>
                  <a:srgbClr val="CC00CC"/>
                </a:solidFill>
                <a:latin typeface="楷体_GB2312" panose="02010609030101010101" pitchFamily="49" charset="-122"/>
                <a:ea typeface="楷体_GB2312" panose="02010609030101010101" pitchFamily="49" charset="-122"/>
              </a:rPr>
              <a:t>    数据、信息和知识三者是一种递进的关系。在数据的基础上形成信息，在信息的基础上形成知识。数据是信息的起源，信息是知识的原料，知识是信息加工提炼的结晶。</a:t>
            </a:r>
            <a:endParaRPr lang="zh-CN" altLang="en-US" sz="2400" dirty="0">
              <a:solidFill>
                <a:srgbClr val="CC00CC"/>
              </a:solidFill>
              <a:latin typeface="楷体_GB2312" panose="02010609030101010101" pitchFamily="49" charset="-122"/>
              <a:ea typeface="楷体_GB2312" panose="02010609030101010101" pitchFamily="49" charset="-122"/>
            </a:endParaRPr>
          </a:p>
        </p:txBody>
      </p:sp>
      <p:sp>
        <p:nvSpPr>
          <p:cNvPr id="24580" name="AutoShape 24"/>
          <p:cNvSpPr/>
          <p:nvPr/>
        </p:nvSpPr>
        <p:spPr>
          <a:xfrm rot="10800000">
            <a:off x="1262063" y="5086350"/>
            <a:ext cx="3609975" cy="533400"/>
          </a:xfrm>
          <a:custGeom>
            <a:avLst/>
            <a:gdLst>
              <a:gd name="txL" fmla="*/ 0 w 21600"/>
              <a:gd name="txT" fmla="*/ 0 h 21600"/>
              <a:gd name="txR" fmla="*/ 21600 w 21600"/>
              <a:gd name="txB" fmla="*/ 21600 h 21600"/>
            </a:gdLst>
            <a:ahLst/>
            <a:cxnLst>
              <a:cxn ang="0">
                <a:pos x="3389867" y="266700"/>
              </a:cxn>
              <a:cxn ang="0">
                <a:pos x="1804988" y="533400"/>
              </a:cxn>
              <a:cxn ang="0">
                <a:pos x="220108" y="266700"/>
              </a:cxn>
              <a:cxn ang="0">
                <a:pos x="1804988" y="0"/>
              </a:cxn>
            </a:cxnLst>
            <a:rect l="txL" t="txT" r="txR" b="txB"/>
            <a:pathLst>
              <a:path w="21600" h="21600">
                <a:moveTo>
                  <a:pt x="0" y="0"/>
                </a:moveTo>
                <a:lnTo>
                  <a:pt x="2634" y="21600"/>
                </a:lnTo>
                <a:lnTo>
                  <a:pt x="18966" y="21600"/>
                </a:lnTo>
                <a:lnTo>
                  <a:pt x="21600" y="0"/>
                </a:lnTo>
                <a:close/>
              </a:path>
            </a:pathLst>
          </a:custGeom>
          <a:gradFill rotWithShape="0">
            <a:gsLst>
              <a:gs pos="0">
                <a:srgbClr val="CCFFFF"/>
              </a:gs>
              <a:gs pos="100000">
                <a:srgbClr val="3366CC"/>
              </a:gs>
            </a:gsLst>
            <a:lin ang="5400000" scaled="1"/>
            <a:tileRect/>
          </a:gradFill>
          <a:ln w="9525">
            <a:noFill/>
          </a:ln>
        </p:spPr>
        <p:txBody>
          <a:bodyPr rot="10800000" wrap="none" lIns="0" tIns="0" rIns="0" bIns="0" anchor="ctr" anchorCtr="1"/>
          <a:p>
            <a:pPr algn="ctr"/>
            <a:r>
              <a:rPr lang="zh-CN" altLang="en-US" sz="2400" b="0" dirty="0">
                <a:solidFill>
                  <a:srgbClr val="0000CC"/>
                </a:solidFill>
                <a:latin typeface="黑体" panose="02010609060101010101" pitchFamily="49" charset="-122"/>
                <a:ea typeface="黑体" panose="02010609060101010101" pitchFamily="49" charset="-122"/>
              </a:rPr>
              <a:t>数     据</a:t>
            </a:r>
            <a:endParaRPr lang="zh-CN" altLang="en-US" sz="2400" b="0" dirty="0">
              <a:solidFill>
                <a:srgbClr val="0000CC"/>
              </a:solidFill>
              <a:latin typeface="黑体" panose="02010609060101010101" pitchFamily="49" charset="-122"/>
              <a:ea typeface="黑体" panose="02010609060101010101" pitchFamily="49" charset="-122"/>
            </a:endParaRPr>
          </a:p>
        </p:txBody>
      </p:sp>
      <p:grpSp>
        <p:nvGrpSpPr>
          <p:cNvPr id="2" name="Group 25"/>
          <p:cNvGrpSpPr/>
          <p:nvPr/>
        </p:nvGrpSpPr>
        <p:grpSpPr>
          <a:xfrm>
            <a:off x="1849438" y="4286250"/>
            <a:ext cx="2435225" cy="796925"/>
            <a:chOff x="889" y="2496"/>
            <a:chExt cx="1534" cy="502"/>
          </a:xfrm>
        </p:grpSpPr>
        <p:sp>
          <p:nvSpPr>
            <p:cNvPr id="28677" name="AutoShape 26"/>
            <p:cNvSpPr/>
            <p:nvPr/>
          </p:nvSpPr>
          <p:spPr>
            <a:xfrm rot="10800000">
              <a:off x="889" y="2496"/>
              <a:ext cx="1534" cy="336"/>
            </a:xfrm>
            <a:custGeom>
              <a:avLst/>
              <a:gdLst>
                <a:gd name="txL" fmla="*/ 0 w 21600"/>
                <a:gd name="txT" fmla="*/ 0 h 21600"/>
                <a:gd name="txR" fmla="*/ 21600 w 21600"/>
                <a:gd name="txB" fmla="*/ 21600 h 21600"/>
              </a:gdLst>
              <a:ahLst/>
              <a:cxnLst>
                <a:cxn ang="0">
                  <a:pos x="1390" y="168"/>
                </a:cxn>
                <a:cxn ang="0">
                  <a:pos x="767" y="336"/>
                </a:cxn>
                <a:cxn ang="0">
                  <a:pos x="144" y="168"/>
                </a:cxn>
                <a:cxn ang="0">
                  <a:pos x="767" y="0"/>
                </a:cxn>
              </a:cxnLst>
              <a:rect l="txL" t="txT" r="txR" b="txB"/>
              <a:pathLst>
                <a:path w="21600" h="21600">
                  <a:moveTo>
                    <a:pt x="0" y="0"/>
                  </a:moveTo>
                  <a:lnTo>
                    <a:pt x="4050" y="21600"/>
                  </a:lnTo>
                  <a:lnTo>
                    <a:pt x="17550" y="21600"/>
                  </a:lnTo>
                  <a:lnTo>
                    <a:pt x="21600" y="0"/>
                  </a:lnTo>
                  <a:close/>
                </a:path>
              </a:pathLst>
            </a:custGeom>
            <a:gradFill rotWithShape="0">
              <a:gsLst>
                <a:gs pos="0">
                  <a:srgbClr val="CCFFFF"/>
                </a:gs>
                <a:gs pos="100000">
                  <a:srgbClr val="3366CC"/>
                </a:gs>
              </a:gsLst>
              <a:lin ang="5400000" scaled="1"/>
              <a:tileRect/>
            </a:gradFill>
            <a:ln w="9525">
              <a:noFill/>
            </a:ln>
          </p:spPr>
          <p:txBody>
            <a:bodyPr rot="10800000" wrap="none" lIns="0" tIns="0" rIns="0" bIns="0" anchor="ctr" anchorCtr="1"/>
            <a:p>
              <a:pPr algn="ctr"/>
              <a:r>
                <a:rPr lang="zh-CN" altLang="en-US" sz="2400" b="0" dirty="0">
                  <a:solidFill>
                    <a:srgbClr val="0000CC"/>
                  </a:solidFill>
                  <a:latin typeface="黑体" panose="02010609060101010101" pitchFamily="49" charset="-122"/>
                  <a:ea typeface="黑体" panose="02010609060101010101" pitchFamily="49" charset="-122"/>
                </a:rPr>
                <a:t>信  息</a:t>
              </a:r>
              <a:endParaRPr lang="zh-CN" altLang="en-US" sz="2400" b="0" dirty="0">
                <a:solidFill>
                  <a:srgbClr val="0000CC"/>
                </a:solidFill>
                <a:latin typeface="黑体" panose="02010609060101010101" pitchFamily="49" charset="-122"/>
                <a:ea typeface="黑体" panose="02010609060101010101" pitchFamily="49" charset="-122"/>
              </a:endParaRPr>
            </a:p>
          </p:txBody>
        </p:sp>
        <p:sp>
          <p:nvSpPr>
            <p:cNvPr id="28678" name="AutoShape 27"/>
            <p:cNvSpPr/>
            <p:nvPr/>
          </p:nvSpPr>
          <p:spPr>
            <a:xfrm>
              <a:off x="1453" y="2790"/>
              <a:ext cx="406" cy="208"/>
            </a:xfrm>
            <a:prstGeom prst="upArrow">
              <a:avLst>
                <a:gd name="adj1" fmla="val 50000"/>
                <a:gd name="adj2" fmla="val 25000"/>
              </a:avLst>
            </a:prstGeom>
            <a:solidFill>
              <a:srgbClr val="0000CC"/>
            </a:solidFill>
            <a:ln w="9525">
              <a:noFill/>
            </a:ln>
          </p:spPr>
          <p:txBody>
            <a:bodyPr vert="eaVert" anchor="t"/>
            <a:p>
              <a:pPr algn="ctr" eaLnBrk="0" hangingPunct="0"/>
              <a:endParaRPr lang="zh-CN" altLang="en-US" dirty="0">
                <a:latin typeface="Arial Narrow" panose="020B0606020202030204" pitchFamily="34" charset="0"/>
              </a:endParaRPr>
            </a:p>
          </p:txBody>
        </p:sp>
      </p:grpSp>
      <p:sp>
        <p:nvSpPr>
          <p:cNvPr id="677919" name="AutoShape 31"/>
          <p:cNvSpPr>
            <a:spLocks noChangeArrowheads="1"/>
          </p:cNvSpPr>
          <p:nvPr/>
        </p:nvSpPr>
        <p:spPr bwMode="auto">
          <a:xfrm>
            <a:off x="5429250" y="5100638"/>
            <a:ext cx="2362200" cy="376238"/>
          </a:xfrm>
          <a:prstGeom prst="wedgeRoundRectCallout">
            <a:avLst>
              <a:gd name="adj1" fmla="val -91264"/>
              <a:gd name="adj2" fmla="val 11181"/>
              <a:gd name="adj3" fmla="val 16667"/>
            </a:avLst>
          </a:prstGeom>
          <a:gradFill rotWithShape="0">
            <a:gsLst>
              <a:gs pos="0">
                <a:srgbClr val="3366CC"/>
              </a:gs>
              <a:gs pos="50000">
                <a:schemeClr val="bg1"/>
              </a:gs>
              <a:gs pos="100000">
                <a:srgbClr val="3366CC"/>
              </a:gs>
            </a:gsLst>
            <a:lin ang="5400000" scaled="1"/>
          </a:gradFill>
          <a:ln w="19050">
            <a:noFill/>
            <a:miter lim="800000"/>
          </a:ln>
        </p:spPr>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rgbClr val="0033CC"/>
                </a:solidFill>
                <a:effectLst/>
                <a:uLnTx/>
                <a:uFillTx/>
                <a:latin typeface="Times New Roman" panose="02020603050405020304" pitchFamily="18" charset="0"/>
                <a:ea typeface="宋体" panose="02010600030101010101" pitchFamily="2" charset="-122"/>
                <a:cs typeface="+mn-cs"/>
              </a:rPr>
              <a:t>数据是客观事实的记录</a:t>
            </a:r>
            <a:endParaRPr kumimoji="0" lang="zh-CN" altLang="en-US" sz="1600" b="1" i="0" u="none" strike="noStrike" kern="1200" cap="none" spc="0" normalizeH="0" baseline="0" noProof="0" smtClean="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sp>
        <p:nvSpPr>
          <p:cNvPr id="677920" name="AutoShape 32"/>
          <p:cNvSpPr>
            <a:spLocks noChangeArrowheads="1"/>
          </p:cNvSpPr>
          <p:nvPr/>
        </p:nvSpPr>
        <p:spPr bwMode="auto">
          <a:xfrm>
            <a:off x="4967288" y="4341813"/>
            <a:ext cx="2195513" cy="376238"/>
          </a:xfrm>
          <a:prstGeom prst="wedgeRoundRectCallout">
            <a:avLst>
              <a:gd name="adj1" fmla="val -95120"/>
              <a:gd name="adj2" fmla="val 11181"/>
              <a:gd name="adj3" fmla="val 16667"/>
            </a:avLst>
          </a:prstGeom>
          <a:gradFill rotWithShape="0">
            <a:gsLst>
              <a:gs pos="0">
                <a:srgbClr val="3366CC"/>
              </a:gs>
              <a:gs pos="50000">
                <a:schemeClr val="bg1"/>
              </a:gs>
              <a:gs pos="100000">
                <a:srgbClr val="3366CC"/>
              </a:gs>
            </a:gsLst>
            <a:lin ang="5400000" scaled="1"/>
          </a:gradFill>
          <a:ln w="19050">
            <a:noFill/>
            <a:miter lim="800000"/>
          </a:ln>
        </p:spPr>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rgbClr val="0033CC"/>
                </a:solidFill>
                <a:effectLst/>
                <a:uLnTx/>
                <a:uFillTx/>
                <a:latin typeface="Times New Roman" panose="02020603050405020304" pitchFamily="18" charset="0"/>
                <a:ea typeface="宋体" panose="02010600030101010101" pitchFamily="2" charset="-122"/>
                <a:cs typeface="+mn-cs"/>
              </a:rPr>
              <a:t>信息是对数据的解释</a:t>
            </a:r>
            <a:endParaRPr kumimoji="0" lang="zh-CN" altLang="en-US" sz="1600" b="1" i="0" u="none" strike="noStrike" kern="1200" cap="none" spc="0" normalizeH="0" baseline="0" noProof="0" smtClean="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sp>
        <p:nvSpPr>
          <p:cNvPr id="677921" name="AutoShape 33"/>
          <p:cNvSpPr>
            <a:spLocks noChangeArrowheads="1"/>
          </p:cNvSpPr>
          <p:nvPr/>
        </p:nvSpPr>
        <p:spPr bwMode="auto">
          <a:xfrm>
            <a:off x="4270375" y="3448050"/>
            <a:ext cx="2921000" cy="377825"/>
          </a:xfrm>
          <a:prstGeom prst="wedgeRoundRectCallout">
            <a:avLst>
              <a:gd name="adj1" fmla="val -81685"/>
              <a:gd name="adj2" fmla="val 13023"/>
              <a:gd name="adj3" fmla="val 16667"/>
            </a:avLst>
          </a:prstGeom>
          <a:gradFill rotWithShape="0">
            <a:gsLst>
              <a:gs pos="0">
                <a:srgbClr val="3366CC"/>
              </a:gs>
              <a:gs pos="50000">
                <a:schemeClr val="bg1"/>
              </a:gs>
              <a:gs pos="100000">
                <a:srgbClr val="3366CC"/>
              </a:gs>
            </a:gsLst>
            <a:lin ang="5400000" scaled="1"/>
          </a:gradFill>
          <a:ln w="19050">
            <a:noFill/>
            <a:miter lim="800000"/>
          </a:ln>
        </p:spPr>
        <p:txBody>
          <a:bodyPr lIns="0" tIns="0" rIns="0" bIns="0"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smtClean="0">
                <a:ln>
                  <a:noFill/>
                </a:ln>
                <a:solidFill>
                  <a:srgbClr val="0033CC"/>
                </a:solidFill>
                <a:effectLst/>
                <a:uLnTx/>
                <a:uFillTx/>
                <a:latin typeface="Times New Roman" panose="02020603050405020304" pitchFamily="18" charset="0"/>
                <a:ea typeface="宋体" panose="02010600030101010101" pitchFamily="2" charset="-122"/>
                <a:cs typeface="+mn-cs"/>
              </a:rPr>
              <a:t>知识是可用于指导行动的信息</a:t>
            </a:r>
            <a:endParaRPr kumimoji="0" lang="zh-CN" altLang="en-US" sz="1600" b="1" i="0" u="none" strike="noStrike" kern="1200" cap="none" spc="0" normalizeH="0" baseline="0" noProof="0" smtClean="0">
              <a:ln>
                <a:noFill/>
              </a:ln>
              <a:solidFill>
                <a:srgbClr val="0033CC"/>
              </a:solidFill>
              <a:effectLst/>
              <a:uLnTx/>
              <a:uFillTx/>
              <a:latin typeface="Times New Roman" panose="02020603050405020304" pitchFamily="18" charset="0"/>
              <a:ea typeface="宋体" panose="02010600030101010101" pitchFamily="2" charset="-122"/>
              <a:cs typeface="+mn-cs"/>
            </a:endParaRPr>
          </a:p>
        </p:txBody>
      </p:sp>
      <p:grpSp>
        <p:nvGrpSpPr>
          <p:cNvPr id="3" name="Group 34"/>
          <p:cNvGrpSpPr/>
          <p:nvPr/>
        </p:nvGrpSpPr>
        <p:grpSpPr>
          <a:xfrm>
            <a:off x="2436813" y="3190875"/>
            <a:ext cx="1260475" cy="1092200"/>
            <a:chOff x="1535" y="2010"/>
            <a:chExt cx="794" cy="688"/>
          </a:xfrm>
        </p:grpSpPr>
        <p:sp>
          <p:nvSpPr>
            <p:cNvPr id="28683" name="AutoShape 30"/>
            <p:cNvSpPr/>
            <p:nvPr/>
          </p:nvSpPr>
          <p:spPr>
            <a:xfrm>
              <a:off x="1729" y="2490"/>
              <a:ext cx="406" cy="208"/>
            </a:xfrm>
            <a:prstGeom prst="upArrow">
              <a:avLst>
                <a:gd name="adj1" fmla="val 50000"/>
                <a:gd name="adj2" fmla="val 25000"/>
              </a:avLst>
            </a:prstGeom>
            <a:solidFill>
              <a:srgbClr val="0000CC"/>
            </a:solidFill>
            <a:ln w="9525">
              <a:noFill/>
            </a:ln>
          </p:spPr>
          <p:txBody>
            <a:bodyPr vert="eaVert" anchor="t"/>
            <a:p>
              <a:pPr algn="ctr" eaLnBrk="0" hangingPunct="0"/>
              <a:endParaRPr lang="zh-CN" altLang="en-US" dirty="0">
                <a:latin typeface="Arial Narrow" panose="020B0606020202030204" pitchFamily="34" charset="0"/>
              </a:endParaRPr>
            </a:p>
          </p:txBody>
        </p:sp>
        <p:sp>
          <p:nvSpPr>
            <p:cNvPr id="28684" name="AutoShape 29"/>
            <p:cNvSpPr/>
            <p:nvPr/>
          </p:nvSpPr>
          <p:spPr>
            <a:xfrm>
              <a:off x="1535" y="2010"/>
              <a:ext cx="794" cy="504"/>
            </a:xfrm>
            <a:prstGeom prst="triangle">
              <a:avLst>
                <a:gd name="adj" fmla="val 50000"/>
              </a:avLst>
            </a:prstGeom>
            <a:gradFill rotWithShape="0">
              <a:gsLst>
                <a:gs pos="0">
                  <a:srgbClr val="C8EEF6"/>
                </a:gs>
                <a:gs pos="100000">
                  <a:srgbClr val="78D9E6"/>
                </a:gs>
              </a:gsLst>
              <a:lin ang="5400000" scaled="1"/>
              <a:tileRect/>
            </a:gradFill>
            <a:ln w="9525">
              <a:noFill/>
            </a:ln>
          </p:spPr>
          <p:txBody>
            <a:bodyPr wrap="none" lIns="0" tIns="0" rIns="0" bIns="0" anchor="ctr" anchorCtr="1"/>
            <a:p>
              <a:pPr algn="ctr"/>
              <a:r>
                <a:rPr lang="zh-CN" altLang="en-US" sz="2400" b="0" dirty="0">
                  <a:solidFill>
                    <a:srgbClr val="D60093"/>
                  </a:solidFill>
                  <a:latin typeface="Times New Roman" panose="02020603050405020304" pitchFamily="18" charset="0"/>
                  <a:ea typeface="黑体" panose="02010609060101010101" pitchFamily="49" charset="-122"/>
                </a:rPr>
                <a:t>知识</a:t>
              </a:r>
              <a:endParaRPr lang="zh-CN" altLang="en-US" sz="2400" b="0" dirty="0">
                <a:solidFill>
                  <a:srgbClr val="D60093"/>
                </a:solidFill>
                <a:latin typeface="Times New Roman" panose="02020603050405020304" pitchFamily="18" charset="0"/>
                <a:ea typeface="黑体" panose="02010609060101010101" pitchFamily="49" charset="-122"/>
              </a:endParaRPr>
            </a:p>
          </p:txBody>
        </p:sp>
      </p:grpSp>
      <p:sp>
        <p:nvSpPr>
          <p:cNvPr id="28685" name="Rectangle 36"/>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77890"/>
                                        </p:tgtEl>
                                        <p:attrNameLst>
                                          <p:attrName>style.visibility</p:attrName>
                                        </p:attrNameLst>
                                      </p:cBhvr>
                                      <p:to>
                                        <p:strVal val="visible"/>
                                      </p:to>
                                    </p:set>
                                    <p:animEffect transition="in" filter="blinds(horizontal)">
                                      <p:cBhvr>
                                        <p:cTn id="7" dur="500"/>
                                        <p:tgtEl>
                                          <p:spTgt spid="6778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down)">
                                      <p:cBhvr>
                                        <p:cTn id="12" dur="500"/>
                                        <p:tgtEl>
                                          <p:spTgt spid="2458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77919"/>
                                        </p:tgtEl>
                                        <p:attrNameLst>
                                          <p:attrName>style.visibility</p:attrName>
                                        </p:attrNameLst>
                                      </p:cBhvr>
                                      <p:to>
                                        <p:strVal val="visible"/>
                                      </p:to>
                                    </p:set>
                                    <p:animEffect transition="in" filter="blinds(horizontal)">
                                      <p:cBhvr>
                                        <p:cTn id="16" dur="500"/>
                                        <p:tgtEl>
                                          <p:spTgt spid="677919"/>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677920"/>
                                        </p:tgtEl>
                                        <p:attrNameLst>
                                          <p:attrName>style.visibility</p:attrName>
                                        </p:attrNameLst>
                                      </p:cBhvr>
                                      <p:to>
                                        <p:strVal val="visible"/>
                                      </p:to>
                                    </p:set>
                                    <p:animEffect transition="in" filter="blinds(horizontal)">
                                      <p:cBhvr>
                                        <p:cTn id="25" dur="500"/>
                                        <p:tgtEl>
                                          <p:spTgt spid="677920"/>
                                        </p:tgtEl>
                                      </p:cBhvr>
                                    </p:animEffect>
                                  </p:childTnLst>
                                  <p:subTnLst>
                                    <p:audio>
                                      <p:cMediaNode>
                                        <p:cTn display="0" masterRel="sameClick">
                                          <p:stCondLst>
                                            <p:cond evt="begin" delay="0">
                                              <p:tn val="23"/>
                                            </p:cond>
                                          </p:stCondLst>
                                          <p:endCondLst>
                                            <p:cond evt="onStopAudio" delay="0">
                                              <p:tgtEl>
                                                <p:sldTgt/>
                                              </p:tgtEl>
                                            </p:cond>
                                          </p:endCondLst>
                                        </p:cTn>
                                        <p:tgtEl>
                                          <p:sndTgt r:embed="rId2" name="chimes.wav"/>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677921"/>
                                        </p:tgtEl>
                                        <p:attrNameLst>
                                          <p:attrName>style.visibility</p:attrName>
                                        </p:attrNameLst>
                                      </p:cBhvr>
                                      <p:to>
                                        <p:strVal val="visible"/>
                                      </p:to>
                                    </p:set>
                                    <p:animEffect transition="in" filter="blinds(horizontal)">
                                      <p:cBhvr>
                                        <p:cTn id="34" dur="500"/>
                                        <p:tgtEl>
                                          <p:spTgt spid="677921"/>
                                        </p:tgtEl>
                                      </p:cBhvr>
                                    </p:animEffect>
                                  </p:childTnLst>
                                  <p:subTnLst>
                                    <p:audio>
                                      <p:cMediaNode>
                                        <p:cTn display="0" masterRel="sameClick">
                                          <p:stCondLst>
                                            <p:cond evt="begin" delay="0">
                                              <p:tn val="3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0" grpId="0"/>
      <p:bldP spid="24580" grpId="0" animBg="1"/>
      <p:bldP spid="677919" grpId="0" animBg="1"/>
      <p:bldP spid="677920" grpId="0" animBg="1"/>
      <p:bldP spid="6779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5"/>
          <p:cNvSpPr/>
          <p:nvPr/>
        </p:nvSpPr>
        <p:spPr>
          <a:xfrm>
            <a:off x="838200" y="182563"/>
            <a:ext cx="4029075"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grpSp>
        <p:nvGrpSpPr>
          <p:cNvPr id="2" name="Group 44"/>
          <p:cNvGrpSpPr/>
          <p:nvPr/>
        </p:nvGrpSpPr>
        <p:grpSpPr>
          <a:xfrm>
            <a:off x="4678363" y="1295400"/>
            <a:ext cx="3263900" cy="2965450"/>
            <a:chOff x="2947" y="816"/>
            <a:chExt cx="2056" cy="1868"/>
          </a:xfrm>
        </p:grpSpPr>
        <p:pic>
          <p:nvPicPr>
            <p:cNvPr id="29699" name="Picture 29" descr="边条6"/>
            <p:cNvPicPr>
              <a:picLocks noChangeAspect="1"/>
            </p:cNvPicPr>
            <p:nvPr/>
          </p:nvPicPr>
          <p:blipFill>
            <a:blip r:embed="rId1"/>
            <a:stretch>
              <a:fillRect/>
            </a:stretch>
          </p:blipFill>
          <p:spPr>
            <a:xfrm>
              <a:off x="2947" y="825"/>
              <a:ext cx="2056" cy="1859"/>
            </a:xfrm>
            <a:prstGeom prst="rect">
              <a:avLst/>
            </a:prstGeom>
            <a:noFill/>
            <a:ln w="9525">
              <a:noFill/>
            </a:ln>
          </p:spPr>
        </p:pic>
        <p:sp>
          <p:nvSpPr>
            <p:cNvPr id="697350" name="AutoShape 6"/>
            <p:cNvSpPr>
              <a:spLocks noChangeArrowheads="1"/>
            </p:cNvSpPr>
            <p:nvPr/>
          </p:nvSpPr>
          <p:spPr bwMode="auto">
            <a:xfrm>
              <a:off x="3052" y="1088"/>
              <a:ext cx="1854" cy="153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数字信息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图象信息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图形信息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语音信息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文字信息</a:t>
              </a:r>
              <a:endParaRPr kumimoji="0" lang="en-US" altLang="zh-CN" sz="2200" b="1" i="0" u="none" strike="noStrike" kern="1200" cap="none" spc="0" normalizeH="0" baseline="0" noProof="0" smtClean="0">
                <a:ln>
                  <a:noFill/>
                </a:ln>
                <a:solidFill>
                  <a:srgbClr val="D60093"/>
                </a:solidFill>
                <a:effectLst/>
                <a:uLnTx/>
                <a:uFillTx/>
                <a:latin typeface="Arial Narrow" panose="020B0606020202030204" pitchFamily="34" charset="0"/>
                <a:ea typeface="宋体" panose="02010600030101010101" pitchFamily="2" charset="-122"/>
                <a:cs typeface="+mn-cs"/>
              </a:endParaRPr>
            </a:p>
          </p:txBody>
        </p:sp>
        <p:sp>
          <p:nvSpPr>
            <p:cNvPr id="697374" name="Text Box 30"/>
            <p:cNvSpPr txBox="1">
              <a:spLocks noChangeArrowheads="1"/>
            </p:cNvSpPr>
            <p:nvPr/>
          </p:nvSpPr>
          <p:spPr bwMode="auto">
            <a:xfrm>
              <a:off x="3114" y="816"/>
              <a:ext cx="1674"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按反映形式分类</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grpSp>
        <p:nvGrpSpPr>
          <p:cNvPr id="3" name="Group 43"/>
          <p:cNvGrpSpPr/>
          <p:nvPr/>
        </p:nvGrpSpPr>
        <p:grpSpPr>
          <a:xfrm>
            <a:off x="1125538" y="1257300"/>
            <a:ext cx="3263900" cy="3013075"/>
            <a:chOff x="709" y="792"/>
            <a:chExt cx="2056" cy="1898"/>
          </a:xfrm>
        </p:grpSpPr>
        <p:pic>
          <p:nvPicPr>
            <p:cNvPr id="29703" name="Picture 32" descr="边条6"/>
            <p:cNvPicPr>
              <a:picLocks noChangeAspect="1"/>
            </p:cNvPicPr>
            <p:nvPr/>
          </p:nvPicPr>
          <p:blipFill>
            <a:blip r:embed="rId1"/>
            <a:stretch>
              <a:fillRect/>
            </a:stretch>
          </p:blipFill>
          <p:spPr>
            <a:xfrm>
              <a:off x="709" y="801"/>
              <a:ext cx="2056" cy="1889"/>
            </a:xfrm>
            <a:prstGeom prst="rect">
              <a:avLst/>
            </a:prstGeom>
            <a:noFill/>
            <a:ln w="9525">
              <a:noFill/>
            </a:ln>
          </p:spPr>
        </p:pic>
        <p:sp>
          <p:nvSpPr>
            <p:cNvPr id="697377" name="AutoShape 33"/>
            <p:cNvSpPr>
              <a:spLocks noChangeArrowheads="1"/>
            </p:cNvSpPr>
            <p:nvPr/>
          </p:nvSpPr>
          <p:spPr bwMode="auto">
            <a:xfrm>
              <a:off x="850" y="1064"/>
              <a:ext cx="1854" cy="1575"/>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rPr>
                <a:t>社会信息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rPr>
                <a:t>政治信息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rPr>
                <a:t>自然信息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rPr>
                <a:t>经济信息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rPr>
                <a:t>军事信息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宋体" panose="02010600030101010101" pitchFamily="2" charset="-122"/>
                  <a:ea typeface="楷体_GB2312" panose="02010609030101010101" pitchFamily="49" charset="-122"/>
                  <a:cs typeface="+mn-cs"/>
                </a:rPr>
                <a:t>管理信息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p:txBody>
        </p:sp>
        <p:sp>
          <p:nvSpPr>
            <p:cNvPr id="697378" name="Text Box 34"/>
            <p:cNvSpPr txBox="1">
              <a:spLocks noChangeArrowheads="1"/>
            </p:cNvSpPr>
            <p:nvPr/>
          </p:nvSpPr>
          <p:spPr bwMode="auto">
            <a:xfrm>
              <a:off x="918" y="792"/>
              <a:ext cx="1674"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按应用领域分类</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grpSp>
        <p:nvGrpSpPr>
          <p:cNvPr id="4" name="Group 46"/>
          <p:cNvGrpSpPr/>
          <p:nvPr/>
        </p:nvGrpSpPr>
        <p:grpSpPr>
          <a:xfrm>
            <a:off x="4668838" y="4362450"/>
            <a:ext cx="3263900" cy="1889125"/>
            <a:chOff x="2941" y="2748"/>
            <a:chExt cx="2056" cy="1190"/>
          </a:xfrm>
        </p:grpSpPr>
        <p:pic>
          <p:nvPicPr>
            <p:cNvPr id="29707" name="Picture 35" descr="边条6"/>
            <p:cNvPicPr>
              <a:picLocks noChangeAspect="1"/>
            </p:cNvPicPr>
            <p:nvPr/>
          </p:nvPicPr>
          <p:blipFill>
            <a:blip r:embed="rId1"/>
            <a:stretch>
              <a:fillRect/>
            </a:stretch>
          </p:blipFill>
          <p:spPr>
            <a:xfrm>
              <a:off x="2941" y="2768"/>
              <a:ext cx="2056" cy="1170"/>
            </a:xfrm>
            <a:prstGeom prst="rect">
              <a:avLst/>
            </a:prstGeom>
            <a:noFill/>
            <a:ln w="9525">
              <a:noFill/>
            </a:ln>
          </p:spPr>
        </p:pic>
        <p:sp>
          <p:nvSpPr>
            <p:cNvPr id="697380" name="AutoShape 36"/>
            <p:cNvSpPr>
              <a:spLocks noChangeArrowheads="1"/>
            </p:cNvSpPr>
            <p:nvPr/>
          </p:nvSpPr>
          <p:spPr bwMode="auto">
            <a:xfrm>
              <a:off x="3046" y="3048"/>
              <a:ext cx="1854"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一次信息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二次信息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三次信息</a:t>
              </a:r>
              <a:endParaRPr kumimoji="0" lang="en-US" altLang="zh-CN" sz="2200" b="1" i="0" u="none" strike="noStrike" kern="1200" cap="none" spc="0" normalizeH="0" baseline="0" noProof="0" smtClean="0">
                <a:ln>
                  <a:noFill/>
                </a:ln>
                <a:solidFill>
                  <a:srgbClr val="D60093"/>
                </a:solidFill>
                <a:effectLst/>
                <a:uLnTx/>
                <a:uFillTx/>
                <a:latin typeface="Arial Narrow" panose="020B0606020202030204" pitchFamily="34" charset="0"/>
                <a:ea typeface="宋体" panose="02010600030101010101" pitchFamily="2" charset="-122"/>
                <a:cs typeface="+mn-cs"/>
              </a:endParaRPr>
            </a:p>
          </p:txBody>
        </p:sp>
        <p:sp>
          <p:nvSpPr>
            <p:cNvPr id="697381" name="Text Box 37"/>
            <p:cNvSpPr txBox="1">
              <a:spLocks noChangeArrowheads="1"/>
            </p:cNvSpPr>
            <p:nvPr/>
          </p:nvSpPr>
          <p:spPr bwMode="auto">
            <a:xfrm>
              <a:off x="3096" y="2748"/>
              <a:ext cx="1674"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按加工顺序分类</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grpSp>
        <p:nvGrpSpPr>
          <p:cNvPr id="5" name="Group 45"/>
          <p:cNvGrpSpPr/>
          <p:nvPr/>
        </p:nvGrpSpPr>
        <p:grpSpPr>
          <a:xfrm>
            <a:off x="1106488" y="4362450"/>
            <a:ext cx="3263900" cy="1889125"/>
            <a:chOff x="697" y="2748"/>
            <a:chExt cx="2056" cy="1190"/>
          </a:xfrm>
        </p:grpSpPr>
        <p:pic>
          <p:nvPicPr>
            <p:cNvPr id="29711" name="Picture 38" descr="边条6"/>
            <p:cNvPicPr>
              <a:picLocks noChangeAspect="1"/>
            </p:cNvPicPr>
            <p:nvPr/>
          </p:nvPicPr>
          <p:blipFill>
            <a:blip r:embed="rId1"/>
            <a:stretch>
              <a:fillRect/>
            </a:stretch>
          </p:blipFill>
          <p:spPr>
            <a:xfrm>
              <a:off x="697" y="2751"/>
              <a:ext cx="2056" cy="1187"/>
            </a:xfrm>
            <a:prstGeom prst="rect">
              <a:avLst/>
            </a:prstGeom>
            <a:noFill/>
            <a:ln w="9525">
              <a:noFill/>
            </a:ln>
          </p:spPr>
        </p:pic>
        <p:sp>
          <p:nvSpPr>
            <p:cNvPr id="697383" name="AutoShape 39"/>
            <p:cNvSpPr>
              <a:spLocks noChangeArrowheads="1"/>
            </p:cNvSpPr>
            <p:nvPr/>
          </p:nvSpPr>
          <p:spPr bwMode="auto">
            <a:xfrm>
              <a:off x="802" y="3025"/>
              <a:ext cx="1854" cy="842"/>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战略信息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战术信息</a:t>
              </a:r>
              <a:endPar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Blip>
                  <a:blip r:embed="rId2"/>
                </a:buBlip>
                <a:defRPr/>
              </a:pPr>
              <a:r>
                <a:rPr kumimoji="1" lang="zh-CN" altLang="en-US"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作业信息</a:t>
              </a:r>
              <a:endParaRPr kumimoji="0" lang="en-US" altLang="zh-CN" sz="2200" b="1" i="0" u="none" strike="noStrike" kern="1200" cap="none" spc="0" normalizeH="0" baseline="0" noProof="0" smtClean="0">
                <a:ln>
                  <a:noFill/>
                </a:ln>
                <a:solidFill>
                  <a:srgbClr val="D60093"/>
                </a:solidFill>
                <a:effectLst/>
                <a:uLnTx/>
                <a:uFillTx/>
                <a:latin typeface="Arial Narrow" panose="020B0606020202030204" pitchFamily="34" charset="0"/>
                <a:ea typeface="宋体" panose="02010600030101010101" pitchFamily="2" charset="-122"/>
                <a:cs typeface="+mn-cs"/>
              </a:endParaRPr>
            </a:p>
          </p:txBody>
        </p:sp>
        <p:sp>
          <p:nvSpPr>
            <p:cNvPr id="697384" name="Text Box 40"/>
            <p:cNvSpPr txBox="1">
              <a:spLocks noChangeArrowheads="1"/>
            </p:cNvSpPr>
            <p:nvPr/>
          </p:nvSpPr>
          <p:spPr bwMode="auto">
            <a:xfrm>
              <a:off x="852" y="2748"/>
              <a:ext cx="1674"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按管理层次分类</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sp>
        <p:nvSpPr>
          <p:cNvPr id="697391" name="Text Box 47"/>
          <p:cNvSpPr txBox="1"/>
          <p:nvPr/>
        </p:nvSpPr>
        <p:spPr>
          <a:xfrm>
            <a:off x="885825" y="1238250"/>
            <a:ext cx="2971800" cy="457200"/>
          </a:xfrm>
          <a:prstGeom prst="rect">
            <a:avLst/>
          </a:prstGeom>
          <a:noFill/>
          <a:ln w="9525">
            <a:noFill/>
          </a:ln>
        </p:spPr>
        <p:txBody>
          <a:bodyPr anchor="t">
            <a:spAutoFit/>
          </a:bodyPr>
          <a:p>
            <a:pPr eaLnBrk="0" hangingPunct="0">
              <a:spcBef>
                <a:spcPct val="50000"/>
              </a:spcBef>
            </a:pPr>
            <a:r>
              <a:rPr lang="zh-CN" altLang="en-US" sz="2400" dirty="0">
                <a:latin typeface="宋体" panose="02010600030101010101" pitchFamily="2" charset="-122"/>
                <a:ea typeface="宋体" panose="02010600030101010101" pitchFamily="2" charset="-122"/>
              </a:rPr>
              <a:t>三、信息的分类</a:t>
            </a:r>
            <a:endParaRPr lang="zh-CN" altLang="en-US" dirty="0">
              <a:latin typeface="Arial Narrow" panose="020B0606020202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9739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697391"/>
                                        </p:tgtEl>
                                        <p:attrNameLst>
                                          <p:attrName>style.visibility</p:attrName>
                                        </p:attrNameLst>
                                      </p:cBhvr>
                                      <p:to>
                                        <p:strVal val="visible"/>
                                      </p:to>
                                    </p:set>
                                  </p:childTnLst>
                                  <p:subTnLst>
                                    <p:set>
                                      <p:cBhvr override="childStyle">
                                        <p:cTn dur="1" fill="hold" display="0" masterRel="nextClick" afterEffect="1"/>
                                        <p:tgtEl>
                                          <p:spTgt spid="697391"/>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91" grpId="0"/>
      <p:bldP spid="69739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Picture 3" descr="边条6"/>
          <p:cNvPicPr>
            <a:picLocks noChangeAspect="1"/>
          </p:cNvPicPr>
          <p:nvPr/>
        </p:nvPicPr>
        <p:blipFill>
          <a:blip r:embed="rId1"/>
          <a:stretch>
            <a:fillRect/>
          </a:stretch>
        </p:blipFill>
        <p:spPr>
          <a:xfrm>
            <a:off x="2506663" y="1185863"/>
            <a:ext cx="2720975" cy="5122862"/>
          </a:xfrm>
          <a:prstGeom prst="rect">
            <a:avLst/>
          </a:prstGeom>
          <a:noFill/>
          <a:ln w="9525">
            <a:noFill/>
          </a:ln>
        </p:spPr>
      </p:pic>
      <p:sp>
        <p:nvSpPr>
          <p:cNvPr id="31746" name="Rectangle 4"/>
          <p:cNvSpPr/>
          <p:nvPr/>
        </p:nvSpPr>
        <p:spPr>
          <a:xfrm>
            <a:off x="838200" y="182563"/>
            <a:ext cx="4029075"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
        <p:nvSpPr>
          <p:cNvPr id="702469" name="Text Box 5"/>
          <p:cNvSpPr txBox="1">
            <a:spLocks noChangeArrowheads="1"/>
          </p:cNvSpPr>
          <p:nvPr/>
        </p:nvSpPr>
        <p:spPr bwMode="auto">
          <a:xfrm>
            <a:off x="2466975" y="1400175"/>
            <a:ext cx="3190875" cy="519113"/>
          </a:xfrm>
          <a:prstGeom prst="rect">
            <a:avLst/>
          </a:prstGeom>
          <a:noFill/>
          <a:ln w="9525">
            <a:noFill/>
            <a:miter lim="800000"/>
          </a:ln>
          <a:effectLst/>
        </p:spPr>
        <p:txBody>
          <a:bodyPr>
            <a:spAutoFit/>
          </a:bodyPr>
          <a:lstStyle/>
          <a:p>
            <a:pPr marR="0" defTabSz="914400" eaLnBrk="0" hangingPunct="0">
              <a:spcBef>
                <a:spcPct val="50000"/>
              </a:spcBef>
              <a:buClrTx/>
              <a:buSzTx/>
              <a:buFontTx/>
              <a:defRPr/>
            </a:pPr>
            <a:r>
              <a:rPr kumimoji="0" lang="zh-CN" altLang="en-US" sz="280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四、信息的特性</a:t>
            </a:r>
            <a:endParaRPr kumimoji="0" lang="zh-CN" altLang="en-US" sz="2800" kern="1200" cap="none" spc="0" normalizeH="0" baseline="0" noProof="0" smtClean="0">
              <a:solidFill>
                <a:srgbClr val="FFFF00"/>
              </a:solidFill>
              <a:effectLst>
                <a:outerShdw blurRad="38100" dist="38100" dir="2700000" algn="tl">
                  <a:srgbClr val="C0C0C0"/>
                </a:outerShdw>
              </a:effectLst>
              <a:latin typeface="Arial Narrow" panose="020B0606020202030204" pitchFamily="34" charset="0"/>
              <a:ea typeface="宋体" panose="02010600030101010101" pitchFamily="2" charset="-122"/>
              <a:cs typeface="+mn-cs"/>
            </a:endParaRPr>
          </a:p>
        </p:txBody>
      </p:sp>
      <p:sp>
        <p:nvSpPr>
          <p:cNvPr id="31748" name="Rectangle 6"/>
          <p:cNvSpPr>
            <a:spLocks noGrp="1"/>
          </p:cNvSpPr>
          <p:nvPr>
            <p:ph idx="1"/>
          </p:nvPr>
        </p:nvSpPr>
        <p:spPr>
          <a:xfrm>
            <a:off x="2689225" y="2238375"/>
            <a:ext cx="1492250" cy="1531938"/>
          </a:xfrm>
          <a:ln/>
        </p:spPr>
        <p:txBody>
          <a:bodyPr vert="horz" wrap="square" lIns="0" tIns="0" rIns="0" bIns="0" anchor="t"/>
          <a:p>
            <a:pPr>
              <a:lnSpc>
                <a:spcPct val="80000"/>
              </a:lnSpc>
            </a:pPr>
            <a:r>
              <a:rPr lang="zh-CN" altLang="en-US" sz="3200" b="0" dirty="0">
                <a:solidFill>
                  <a:schemeClr val="bg1"/>
                </a:solidFill>
                <a:latin typeface="楷体_GB2312" panose="02010609030101010101" pitchFamily="49" charset="-122"/>
                <a:ea typeface="楷体_GB2312" panose="02010609030101010101" pitchFamily="49" charset="-122"/>
              </a:rPr>
              <a:t>事实性</a:t>
            </a:r>
            <a:endParaRPr lang="zh-CN" altLang="en-US" sz="3200" b="0" dirty="0">
              <a:solidFill>
                <a:schemeClr val="bg1"/>
              </a:solidFill>
              <a:latin typeface="楷体_GB2312" panose="02010609030101010101" pitchFamily="49" charset="-122"/>
              <a:ea typeface="楷体_GB2312" panose="02010609030101010101" pitchFamily="49" charset="-122"/>
            </a:endParaRPr>
          </a:p>
          <a:p>
            <a:pPr>
              <a:lnSpc>
                <a:spcPct val="80000"/>
              </a:lnSpc>
            </a:pPr>
            <a:r>
              <a:rPr lang="zh-CN" altLang="en-US" sz="3200" b="0" dirty="0">
                <a:solidFill>
                  <a:schemeClr val="bg1"/>
                </a:solidFill>
                <a:latin typeface="楷体_GB2312" panose="02010609030101010101" pitchFamily="49" charset="-122"/>
                <a:ea typeface="楷体_GB2312" panose="02010609030101010101" pitchFamily="49" charset="-122"/>
              </a:rPr>
              <a:t>等级性</a:t>
            </a:r>
            <a:endParaRPr lang="zh-CN" altLang="en-US" sz="3200" b="0" dirty="0">
              <a:solidFill>
                <a:schemeClr val="bg1"/>
              </a:solidFill>
              <a:latin typeface="楷体_GB2312" panose="02010609030101010101" pitchFamily="49" charset="-122"/>
              <a:ea typeface="楷体_GB2312" panose="02010609030101010101" pitchFamily="49" charset="-122"/>
            </a:endParaRPr>
          </a:p>
          <a:p>
            <a:pPr>
              <a:lnSpc>
                <a:spcPct val="80000"/>
              </a:lnSpc>
            </a:pPr>
            <a:r>
              <a:rPr lang="zh-CN" altLang="en-US" sz="3200" b="0" dirty="0">
                <a:solidFill>
                  <a:schemeClr val="bg1"/>
                </a:solidFill>
                <a:latin typeface="楷体_GB2312" panose="02010609030101010101" pitchFamily="49" charset="-122"/>
                <a:ea typeface="楷体_GB2312" panose="02010609030101010101" pitchFamily="49" charset="-122"/>
              </a:rPr>
              <a:t>时效性 </a:t>
            </a:r>
            <a:endParaRPr lang="zh-CN" altLang="en-US" sz="3200" b="0" dirty="0">
              <a:solidFill>
                <a:schemeClr val="bg1"/>
              </a:solidFill>
              <a:latin typeface="楷体_GB2312" panose="02010609030101010101" pitchFamily="49" charset="-122"/>
              <a:ea typeface="楷体_GB2312" panose="02010609030101010101" pitchFamily="49" charset="-122"/>
            </a:endParaRPr>
          </a:p>
        </p:txBody>
      </p:sp>
      <p:sp>
        <p:nvSpPr>
          <p:cNvPr id="31749" name="Rectangle 7"/>
          <p:cNvSpPr/>
          <p:nvPr/>
        </p:nvSpPr>
        <p:spPr>
          <a:xfrm>
            <a:off x="2679700" y="3971925"/>
            <a:ext cx="1492250" cy="1493838"/>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buBlip>
                <a:blip r:embed="rId2"/>
              </a:buBlip>
            </a:pPr>
            <a:r>
              <a:rPr lang="zh-CN" altLang="en-US" sz="3200" b="0" dirty="0">
                <a:solidFill>
                  <a:schemeClr val="bg1"/>
                </a:solidFill>
                <a:latin typeface="楷体_GB2312" panose="02010609030101010101" pitchFamily="49" charset="-122"/>
                <a:ea typeface="楷体_GB2312" panose="02010609030101010101" pitchFamily="49" charset="-122"/>
              </a:rPr>
              <a:t>价值性</a:t>
            </a:r>
            <a:endParaRPr lang="zh-CN" altLang="en-US" sz="3200" b="0" dirty="0">
              <a:solidFill>
                <a:schemeClr val="bg1"/>
              </a:solidFill>
              <a:latin typeface="楷体_GB2312" panose="02010609030101010101" pitchFamily="49" charset="-122"/>
              <a:ea typeface="楷体_GB2312" panose="02010609030101010101" pitchFamily="49"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2"/>
              </a:buBlip>
            </a:pPr>
            <a:r>
              <a:rPr lang="zh-CN" altLang="en-US" sz="3200" b="0" dirty="0">
                <a:solidFill>
                  <a:schemeClr val="bg1"/>
                </a:solidFill>
                <a:latin typeface="楷体_GB2312" panose="02010609030101010101" pitchFamily="49" charset="-122"/>
                <a:ea typeface="楷体_GB2312" panose="02010609030101010101" pitchFamily="49" charset="-122"/>
              </a:rPr>
              <a:t>共享性</a:t>
            </a:r>
            <a:endParaRPr lang="zh-CN" altLang="en-US" sz="3200" b="0" dirty="0">
              <a:solidFill>
                <a:schemeClr val="bg1"/>
              </a:solidFill>
              <a:latin typeface="楷体_GB2312" panose="02010609030101010101" pitchFamily="49" charset="-122"/>
              <a:ea typeface="楷体_GB2312" panose="02010609030101010101" pitchFamily="49"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2"/>
              </a:buBlip>
            </a:pPr>
            <a:r>
              <a:rPr lang="zh-CN" altLang="en-US" sz="3200" b="0" dirty="0">
                <a:solidFill>
                  <a:schemeClr val="bg1"/>
                </a:solidFill>
                <a:latin typeface="楷体_GB2312" panose="02010609030101010101" pitchFamily="49" charset="-122"/>
                <a:ea typeface="楷体_GB2312" panose="02010609030101010101" pitchFamily="49" charset="-122"/>
              </a:rPr>
              <a:t>传递性 </a:t>
            </a:r>
            <a:endParaRPr lang="zh-CN" altLang="en-US" sz="3200" b="0" dirty="0">
              <a:solidFill>
                <a:schemeClr val="bg1"/>
              </a:solidFill>
              <a:latin typeface="楷体_GB2312" panose="02010609030101010101" pitchFamily="49" charset="-122"/>
              <a:ea typeface="楷体_GB2312" panose="02010609030101010101" pitchFamily="49" charset="-122"/>
            </a:endParaRPr>
          </a:p>
        </p:txBody>
      </p:sp>
      <p:pic>
        <p:nvPicPr>
          <p:cNvPr id="31750" name="Picture 8" descr="Splash2"/>
          <p:cNvPicPr>
            <a:picLocks noChangeAspect="1"/>
          </p:cNvPicPr>
          <p:nvPr/>
        </p:nvPicPr>
        <p:blipFill>
          <a:blip r:embed="rId3"/>
          <a:stretch>
            <a:fillRect/>
          </a:stretch>
        </p:blipFill>
        <p:spPr>
          <a:xfrm>
            <a:off x="838200" y="1168400"/>
            <a:ext cx="1651000" cy="5138738"/>
          </a:xfrm>
          <a:prstGeom prst="rect">
            <a:avLst/>
          </a:prstGeom>
          <a:noFill/>
          <a:ln w="9525">
            <a:noFill/>
          </a:ln>
        </p:spPr>
      </p:pic>
      <p:pic>
        <p:nvPicPr>
          <p:cNvPr id="31751" name="Picture 19" descr="hotel1"/>
          <p:cNvPicPr>
            <a:picLocks noChangeAspect="1"/>
          </p:cNvPicPr>
          <p:nvPr/>
        </p:nvPicPr>
        <p:blipFill>
          <a:blip r:embed="rId4"/>
          <a:stretch>
            <a:fillRect/>
          </a:stretch>
        </p:blipFill>
        <p:spPr>
          <a:xfrm>
            <a:off x="5233988" y="3554413"/>
            <a:ext cx="2970212" cy="2759075"/>
          </a:xfrm>
          <a:prstGeom prst="rect">
            <a:avLst/>
          </a:prstGeom>
          <a:noFill/>
          <a:ln w="9525">
            <a:noFill/>
          </a:ln>
        </p:spPr>
      </p:pic>
      <p:pic>
        <p:nvPicPr>
          <p:cNvPr id="31752" name="Picture 20" descr="Image00001"/>
          <p:cNvPicPr>
            <a:picLocks noChangeAspect="1"/>
          </p:cNvPicPr>
          <p:nvPr/>
        </p:nvPicPr>
        <p:blipFill>
          <a:blip r:embed="rId5"/>
          <a:stretch>
            <a:fillRect/>
          </a:stretch>
        </p:blipFill>
        <p:spPr>
          <a:xfrm>
            <a:off x="5227638" y="1179513"/>
            <a:ext cx="2965450" cy="236537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69" name="Picture 13" descr="back5"/>
          <p:cNvPicPr>
            <a:picLocks noChangeAspect="1"/>
          </p:cNvPicPr>
          <p:nvPr/>
        </p:nvPicPr>
        <p:blipFill>
          <a:blip r:embed="rId1"/>
          <a:stretch>
            <a:fillRect/>
          </a:stretch>
        </p:blipFill>
        <p:spPr>
          <a:xfrm>
            <a:off x="868363" y="1270000"/>
            <a:ext cx="7251700" cy="4984750"/>
          </a:xfrm>
          <a:prstGeom prst="rect">
            <a:avLst/>
          </a:prstGeom>
          <a:noFill/>
          <a:ln w="9525">
            <a:noFill/>
          </a:ln>
        </p:spPr>
      </p:pic>
      <p:sp>
        <p:nvSpPr>
          <p:cNvPr id="684035" name="Rectangle 3"/>
          <p:cNvSpPr>
            <a:spLocks noChangeArrowheads="1"/>
          </p:cNvSpPr>
          <p:nvPr/>
        </p:nvSpPr>
        <p:spPr bwMode="auto">
          <a:xfrm>
            <a:off x="838200" y="182563"/>
            <a:ext cx="3343275"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1.2</a:t>
            </a: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 </a:t>
            </a:r>
            <a:endPar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684034" name="Text Box 2"/>
          <p:cNvSpPr txBox="1">
            <a:spLocks noChangeArrowheads="1"/>
          </p:cNvSpPr>
          <p:nvPr/>
        </p:nvSpPr>
        <p:spPr bwMode="auto">
          <a:xfrm>
            <a:off x="771525" y="1133475"/>
            <a:ext cx="7429500" cy="5259388"/>
          </a:xfrm>
          <a:prstGeom prst="rect">
            <a:avLst/>
          </a:prstGeom>
          <a:noFill/>
          <a:ln w="9525">
            <a:noFill/>
            <a:miter lim="800000"/>
          </a:ln>
          <a:effectLst/>
        </p:spPr>
        <p:txBody>
          <a:bodyPr>
            <a:spAutoFit/>
          </a:bodyPr>
          <a:lstStyle/>
          <a:p>
            <a:pPr marR="0" algn="just" defTabSz="914400" eaLnBrk="0" hangingPunct="0">
              <a:lnSpc>
                <a:spcPct val="140000"/>
              </a:lnSpc>
              <a:spcBef>
                <a:spcPct val="50000"/>
              </a:spcBef>
              <a:buClrTx/>
              <a:buSzTx/>
              <a:buFontTx/>
              <a:defRPr/>
            </a:pP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随着信息技术的突飞猛进和广泛渗透，信息化的热潮也席卷全球。20世纪60年代以来，全球掀起了两次大的信息化浪潮。</a:t>
            </a:r>
            <a:r>
              <a:rPr kumimoji="0" lang="zh-CN" altLang="en-US" sz="2400" b="0" kern="1200" cap="none" spc="0" normalizeH="0" baseline="0" noProof="0" smtClean="0">
                <a:solidFill>
                  <a:srgbClr val="D60093"/>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第一次是以计算机为中心的信息技术应用以及信息产业化的浪潮</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，其标志是计算机</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computer）、</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通信（</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communication）</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和内容</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content）</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三者的结合，可称之为计算机革命和产业革命。</a:t>
            </a:r>
            <a:r>
              <a:rPr kumimoji="0" lang="zh-CN" altLang="en-US" sz="2400" b="0" kern="1200" cap="none" spc="0" normalizeH="0" baseline="0" noProof="0" smtClean="0">
                <a:solidFill>
                  <a:srgbClr val="D60093"/>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第二次是以网络为中心的社会信息化浪潮</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，其标志是</a:t>
            </a:r>
            <a:r>
              <a:rPr kumimoji="0" lang="zh-CN" altLang="en-US" sz="2400" b="0" kern="1200" cap="none" spc="0" normalizeH="0" baseline="0" noProof="0" smtClean="0">
                <a:solidFill>
                  <a:srgbClr val="0000FF"/>
                </a:solidFill>
                <a:effectLst>
                  <a:outerShdw blurRad="38100" dist="38100" dir="2700000" algn="tl">
                    <a:srgbClr val="C0C0C0"/>
                  </a:outerShdw>
                </a:effectLst>
                <a:latin typeface="Times New Roman" panose="02020603050405020304"/>
                <a:ea typeface="宋体" panose="02010600030101010101" pitchFamily="2" charset="-122"/>
                <a:cs typeface="+mn-cs"/>
              </a:rPr>
              <a:t>“</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DIN</a:t>
            </a:r>
            <a:r>
              <a:rPr kumimoji="0" lang="en-US" altLang="zh-CN" sz="2400" b="0" kern="1200" cap="none" spc="0" normalizeH="0" baseline="0" noProof="0" smtClean="0">
                <a:solidFill>
                  <a:srgbClr val="0000FF"/>
                </a:solidFill>
                <a:effectLst>
                  <a:outerShdw blurRad="38100" dist="38100" dir="2700000" algn="tl">
                    <a:srgbClr val="C0C0C0"/>
                  </a:outerShdw>
                </a:effectLst>
                <a:latin typeface="Times New Roman" panose="02020603050405020304"/>
                <a:ea typeface="宋体" panose="02010600030101010101" pitchFamily="2" charset="-122"/>
                <a:cs typeface="+mn-cs"/>
              </a:rPr>
              <a:t>”</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即数字化（</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Digitalization）、</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信息化（</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Informatization）</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和网络化（</a:t>
            </a:r>
            <a:r>
              <a:rPr kumimoji="0" lang="en-US" altLang="zh-CN"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Networking），</a:t>
            </a:r>
            <a:r>
              <a:rPr kumimoji="0" lang="zh-CN" altLang="en-US" sz="2400" b="0" kern="1200" cap="none" spc="0" normalizeH="0" baseline="0" noProof="0" smtClean="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可称之为数字革命和网络革命。</a:t>
            </a:r>
            <a:r>
              <a:rPr kumimoji="0" lang="zh-CN" altLang="en-US" sz="2400" b="0" kern="1200" cap="none" spc="0" normalizeH="0" baseline="0" noProof="0" smtClean="0">
                <a:effectLst>
                  <a:outerShdw blurRad="38100" dist="38100" dir="2700000" algn="tl">
                    <a:srgbClr val="C0C0C0"/>
                  </a:outerShdw>
                </a:effectLst>
                <a:latin typeface="宋体" panose="02010600030101010101" pitchFamily="2" charset="-122"/>
                <a:ea typeface="宋体" panose="02010600030101010101" pitchFamily="2" charset="-122"/>
                <a:cs typeface="+mn-cs"/>
              </a:rPr>
              <a:t> </a:t>
            </a:r>
            <a:endParaRPr kumimoji="0" lang="zh-CN" altLang="en-US" sz="2400" b="0" kern="1200" cap="none" spc="0" normalizeH="0" baseline="0" noProof="0" smtClean="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Tree>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Picture 6"/>
          <p:cNvPicPr>
            <a:picLocks noChangeAspect="1"/>
          </p:cNvPicPr>
          <p:nvPr/>
        </p:nvPicPr>
        <p:blipFill>
          <a:blip r:embed="rId1"/>
          <a:stretch>
            <a:fillRect/>
          </a:stretch>
        </p:blipFill>
        <p:spPr>
          <a:xfrm>
            <a:off x="957263" y="4854575"/>
            <a:ext cx="2408237" cy="1298575"/>
          </a:xfrm>
          <a:prstGeom prst="rect">
            <a:avLst/>
          </a:prstGeom>
          <a:noFill/>
          <a:ln w="9525">
            <a:noFill/>
          </a:ln>
        </p:spPr>
      </p:pic>
      <p:pic>
        <p:nvPicPr>
          <p:cNvPr id="33794" name="Picture 3"/>
          <p:cNvPicPr>
            <a:picLocks noChangeAspect="1"/>
          </p:cNvPicPr>
          <p:nvPr/>
        </p:nvPicPr>
        <p:blipFill>
          <a:blip r:embed="rId2"/>
          <a:stretch>
            <a:fillRect/>
          </a:stretch>
        </p:blipFill>
        <p:spPr>
          <a:xfrm>
            <a:off x="1079500" y="1285875"/>
            <a:ext cx="2198688" cy="3533775"/>
          </a:xfrm>
          <a:prstGeom prst="rect">
            <a:avLst/>
          </a:prstGeom>
          <a:noFill/>
          <a:ln w="12700" cap="flat" cmpd="sng">
            <a:solidFill>
              <a:schemeClr val="tx1"/>
            </a:solidFill>
            <a:prstDash val="solid"/>
            <a:miter/>
            <a:headEnd type="none" w="sm" len="sm"/>
            <a:tailEnd type="none" w="sm" len="sm"/>
          </a:ln>
        </p:spPr>
      </p:pic>
      <p:sp>
        <p:nvSpPr>
          <p:cNvPr id="33795" name="Rectangle 5"/>
          <p:cNvSpPr/>
          <p:nvPr/>
        </p:nvSpPr>
        <p:spPr>
          <a:xfrm>
            <a:off x="1117600" y="1495425"/>
            <a:ext cx="2149475" cy="3284538"/>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信息时代</a:t>
            </a:r>
            <a:endParaRPr lang="zh-CN" altLang="en-US" sz="2400" dirty="0">
              <a:solidFill>
                <a:schemeClr val="accent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太空时代</a:t>
            </a:r>
            <a:endParaRPr lang="zh-CN" altLang="en-US" sz="2400" dirty="0">
              <a:solidFill>
                <a:schemeClr val="accent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电子纪元</a:t>
            </a:r>
            <a:endParaRPr lang="zh-CN" altLang="en-US" sz="2400" dirty="0">
              <a:solidFill>
                <a:schemeClr val="accent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地球村</a:t>
            </a:r>
            <a:endParaRPr lang="zh-CN" altLang="en-US" sz="2400" dirty="0">
              <a:solidFill>
                <a:schemeClr val="accent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电子技术时代</a:t>
            </a:r>
            <a:endParaRPr lang="zh-CN" altLang="en-US" sz="2400" dirty="0">
              <a:solidFill>
                <a:schemeClr val="accent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后工业社会</a:t>
            </a:r>
            <a:endParaRPr lang="zh-CN" altLang="en-US" sz="2400" dirty="0">
              <a:solidFill>
                <a:schemeClr val="accent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400" dirty="0">
                <a:solidFill>
                  <a:schemeClr val="accent1"/>
                </a:solidFill>
                <a:latin typeface="Arial Narrow" panose="020B0606020202030204" pitchFamily="34" charset="0"/>
                <a:ea typeface="宋体" panose="02010600030101010101" pitchFamily="2" charset="-122"/>
              </a:rPr>
              <a:t>科学技术革命</a:t>
            </a:r>
            <a:endParaRPr lang="zh-CN" altLang="en-US" sz="2400" dirty="0">
              <a:solidFill>
                <a:schemeClr val="accent1"/>
              </a:solidFill>
              <a:latin typeface="Arial Narrow" panose="020B0606020202030204" pitchFamily="34" charset="0"/>
              <a:ea typeface="宋体" panose="02010600030101010101" pitchFamily="2" charset="-122"/>
            </a:endParaRPr>
          </a:p>
        </p:txBody>
      </p:sp>
      <p:pic>
        <p:nvPicPr>
          <p:cNvPr id="33796" name="Picture 2" descr="第三次浪潮"/>
          <p:cNvPicPr>
            <a:picLocks noChangeAspect="1"/>
          </p:cNvPicPr>
          <p:nvPr/>
        </p:nvPicPr>
        <p:blipFill>
          <a:blip r:embed="rId4"/>
          <a:stretch>
            <a:fillRect/>
          </a:stretch>
        </p:blipFill>
        <p:spPr>
          <a:xfrm>
            <a:off x="3309938" y="1271588"/>
            <a:ext cx="4657725" cy="4800600"/>
          </a:xfrm>
          <a:prstGeom prst="rect">
            <a:avLst/>
          </a:prstGeom>
          <a:noFill/>
          <a:ln w="9525">
            <a:noFill/>
          </a:ln>
        </p:spPr>
      </p:pic>
      <p:sp>
        <p:nvSpPr>
          <p:cNvPr id="686087" name="Rectangle 7"/>
          <p:cNvSpPr>
            <a:spLocks noChangeArrowheads="1"/>
          </p:cNvSpPr>
          <p:nvPr/>
        </p:nvSpPr>
        <p:spPr bwMode="auto">
          <a:xfrm>
            <a:off x="838200" y="182563"/>
            <a:ext cx="3343275"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1.2</a:t>
            </a: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 </a:t>
            </a:r>
            <a:endPar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7" name="Picture 2" descr="信息社会4"/>
          <p:cNvPicPr>
            <a:picLocks noChangeAspect="1"/>
          </p:cNvPicPr>
          <p:nvPr/>
        </p:nvPicPr>
        <p:blipFill>
          <a:blip r:embed="rId1"/>
          <a:stretch>
            <a:fillRect/>
          </a:stretch>
        </p:blipFill>
        <p:spPr>
          <a:xfrm>
            <a:off x="4129088" y="1190625"/>
            <a:ext cx="4048125" cy="4924425"/>
          </a:xfrm>
          <a:prstGeom prst="rect">
            <a:avLst/>
          </a:prstGeom>
          <a:noFill/>
          <a:ln w="9525">
            <a:noFill/>
          </a:ln>
        </p:spPr>
      </p:pic>
      <p:pic>
        <p:nvPicPr>
          <p:cNvPr id="34818" name="Picture 3"/>
          <p:cNvPicPr>
            <a:picLocks noChangeAspect="1"/>
          </p:cNvPicPr>
          <p:nvPr/>
        </p:nvPicPr>
        <p:blipFill>
          <a:blip r:embed="rId2"/>
          <a:stretch>
            <a:fillRect/>
          </a:stretch>
        </p:blipFill>
        <p:spPr>
          <a:xfrm>
            <a:off x="949325" y="1238250"/>
            <a:ext cx="3076575" cy="4833938"/>
          </a:xfrm>
          <a:prstGeom prst="rect">
            <a:avLst/>
          </a:prstGeom>
          <a:noFill/>
          <a:ln w="12700" cap="flat" cmpd="sng">
            <a:solidFill>
              <a:schemeClr val="tx1"/>
            </a:solidFill>
            <a:prstDash val="solid"/>
            <a:miter/>
            <a:headEnd type="none" w="sm" len="sm"/>
            <a:tailEnd type="none" w="sm" len="sm"/>
          </a:ln>
        </p:spPr>
      </p:pic>
      <p:sp>
        <p:nvSpPr>
          <p:cNvPr id="34819" name="Rectangle 4"/>
          <p:cNvSpPr/>
          <p:nvPr/>
        </p:nvSpPr>
        <p:spPr>
          <a:xfrm>
            <a:off x="1117600" y="1581150"/>
            <a:ext cx="2701925" cy="4227513"/>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000" dirty="0">
                <a:solidFill>
                  <a:schemeClr val="bg1"/>
                </a:solidFill>
                <a:latin typeface="Arial Narrow" panose="020B0606020202030204" pitchFamily="34" charset="0"/>
                <a:ea typeface="宋体" panose="02010600030101010101" pitchFamily="2" charset="-122"/>
              </a:rPr>
              <a:t>信息社会1.0</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000" dirty="0">
                <a:solidFill>
                  <a:schemeClr val="bg1"/>
                </a:solidFill>
                <a:latin typeface="Arial Narrow" panose="020B0606020202030204" pitchFamily="34" charset="0"/>
                <a:ea typeface="宋体" panose="02010600030101010101" pitchFamily="2" charset="-122"/>
              </a:rPr>
              <a:t>    信息技术应用阶段    采购设备，建设网络</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000" dirty="0">
                <a:solidFill>
                  <a:schemeClr val="bg1"/>
                </a:solidFill>
                <a:latin typeface="Arial Narrow" panose="020B0606020202030204" pitchFamily="34" charset="0"/>
                <a:ea typeface="宋体" panose="02010600030101010101" pitchFamily="2" charset="-122"/>
              </a:rPr>
              <a:t>信息社会2.0</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000" dirty="0">
                <a:solidFill>
                  <a:schemeClr val="bg1"/>
                </a:solidFill>
                <a:latin typeface="Arial Narrow" panose="020B0606020202030204" pitchFamily="34" charset="0"/>
                <a:ea typeface="宋体" panose="02010600030101010101" pitchFamily="2" charset="-122"/>
              </a:rPr>
              <a:t>    信息产业发展阶段    发展软、硬件产业</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000" dirty="0">
                <a:solidFill>
                  <a:schemeClr val="bg1"/>
                </a:solidFill>
                <a:latin typeface="Arial Narrow" panose="020B0606020202030204" pitchFamily="34" charset="0"/>
                <a:ea typeface="宋体" panose="02010600030101010101" pitchFamily="2" charset="-122"/>
              </a:rPr>
              <a:t>信息社会3.0</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000" dirty="0">
                <a:solidFill>
                  <a:schemeClr val="bg1"/>
                </a:solidFill>
                <a:latin typeface="Arial Narrow" panose="020B0606020202030204" pitchFamily="34" charset="0"/>
                <a:ea typeface="宋体" panose="02010600030101010101" pitchFamily="2" charset="-122"/>
              </a:rPr>
              <a:t>    信息经济的推进阶段电子商务及信息化</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buBlip>
                <a:blip r:embed="rId3"/>
              </a:buBlip>
            </a:pPr>
            <a:r>
              <a:rPr lang="zh-CN" altLang="en-US" sz="2000" dirty="0">
                <a:solidFill>
                  <a:schemeClr val="bg1"/>
                </a:solidFill>
                <a:latin typeface="Arial Narrow" panose="020B0606020202030204" pitchFamily="34" charset="0"/>
                <a:ea typeface="宋体" panose="02010600030101010101" pitchFamily="2" charset="-122"/>
              </a:rPr>
              <a:t>信息社会4.0</a:t>
            </a:r>
            <a:endParaRPr lang="zh-CN" altLang="en-US" sz="2000" dirty="0">
              <a:solidFill>
                <a:schemeClr val="bg1"/>
              </a:solidFill>
              <a:latin typeface="Arial Narrow" panose="020B0606020202030204" pitchFamily="34" charset="0"/>
              <a:ea typeface="宋体" panose="02010600030101010101" pitchFamily="2" charset="-122"/>
            </a:endParaRPr>
          </a:p>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000" dirty="0">
                <a:solidFill>
                  <a:schemeClr val="bg1"/>
                </a:solidFill>
                <a:latin typeface="Arial Narrow" panose="020B0606020202030204" pitchFamily="34" charset="0"/>
                <a:ea typeface="宋体" panose="02010600030101010101" pitchFamily="2" charset="-122"/>
              </a:rPr>
              <a:t>    信息社会构建阶段    电子政务</a:t>
            </a:r>
            <a:endParaRPr lang="zh-CN" altLang="en-US" sz="2000" dirty="0">
              <a:solidFill>
                <a:schemeClr val="bg1"/>
              </a:solidFill>
              <a:latin typeface="Arial Narrow" panose="020B0606020202030204" pitchFamily="34" charset="0"/>
              <a:ea typeface="宋体" panose="02010600030101010101" pitchFamily="2" charset="-122"/>
            </a:endParaRPr>
          </a:p>
        </p:txBody>
      </p:sp>
      <p:sp>
        <p:nvSpPr>
          <p:cNvPr id="687109" name="Rectangle 5"/>
          <p:cNvSpPr>
            <a:spLocks noChangeArrowheads="1"/>
          </p:cNvSpPr>
          <p:nvPr/>
        </p:nvSpPr>
        <p:spPr bwMode="auto">
          <a:xfrm>
            <a:off x="838200" y="182563"/>
            <a:ext cx="3343275"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1.2</a:t>
            </a: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 </a:t>
            </a:r>
            <a:endPar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5" descr="back5"/>
          <p:cNvPicPr>
            <a:picLocks noChangeAspect="1"/>
          </p:cNvPicPr>
          <p:nvPr/>
        </p:nvPicPr>
        <p:blipFill>
          <a:blip r:embed="rId1"/>
          <a:stretch>
            <a:fillRect/>
          </a:stretch>
        </p:blipFill>
        <p:spPr>
          <a:xfrm>
            <a:off x="893763" y="1270000"/>
            <a:ext cx="7226300" cy="4946650"/>
          </a:xfrm>
          <a:prstGeom prst="rect">
            <a:avLst/>
          </a:prstGeom>
          <a:noFill/>
          <a:ln w="9525">
            <a:noFill/>
          </a:ln>
        </p:spPr>
      </p:pic>
      <p:sp>
        <p:nvSpPr>
          <p:cNvPr id="688131" name="Rectangle 3"/>
          <p:cNvSpPr>
            <a:spLocks noGrp="1" noChangeArrowheads="1"/>
          </p:cNvSpPr>
          <p:nvPr>
            <p:ph idx="1"/>
          </p:nvPr>
        </p:nvSpPr>
        <p:spPr>
          <a:xfrm>
            <a:off x="927100" y="1238250"/>
            <a:ext cx="7207250" cy="4979988"/>
          </a:xfrm>
        </p:spPr>
        <p:txBody>
          <a:bodyPr vert="horz" wrap="square" lIns="0" tIns="0" rIns="0" bIns="0" numCol="1" anchor="t" anchorCtr="0" compatLnSpc="1"/>
          <a:lstStyle/>
          <a:p>
            <a:pPr marL="228600" marR="0" lvl="0" indent="-228600" algn="just"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－、信息化的概念</a:t>
            </a:r>
            <a:endParaRPr kumimoji="0" lang="zh-CN" altLang="en-US" sz="2800" b="0" i="0" u="none" strike="noStrike" kern="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None/>
              <a:defRPr/>
            </a:pPr>
            <a:r>
              <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1967年，日本学者参照工业化一词提出了信息化的概念。</a:t>
            </a:r>
            <a:r>
              <a:rPr kumimoji="0" lang="zh-CN" altLang="en-US" sz="2800" b="0" i="0" u="none" strike="noStrike" kern="0" cap="none" spc="0" normalizeH="0" baseline="0" noProof="0" smtClean="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我国国家计委在《国民经济和社会发展第十个五年计划信息化重点专项规划》中界定了信息化的内涵，</a:t>
            </a:r>
            <a:r>
              <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指出</a:t>
            </a:r>
            <a:r>
              <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Arial Narrow" panose="020B0606020202030204"/>
                <a:ea typeface="宋体" panose="02010600030101010101" pitchFamily="2" charset="-122"/>
                <a:cs typeface="+mn-cs"/>
              </a:rPr>
              <a:t>“</a:t>
            </a:r>
            <a:r>
              <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信息化是以信息技术广泛应用为主导，信息资源为核心，信息网络为基础，信息产业为支撑，信息人才为依托，法规、政策、标准为保障的综合体系</a:t>
            </a:r>
            <a:r>
              <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Arial Narrow" panose="020B0606020202030204"/>
                <a:ea typeface="宋体" panose="02010600030101010101" pitchFamily="2" charset="-122"/>
                <a:cs typeface="+mn-cs"/>
              </a:rPr>
              <a:t>”</a:t>
            </a:r>
            <a:r>
              <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endParaRPr kumimoji="0" lang="zh-CN" altLang="en-US" sz="28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688132" name="Rectangle 4"/>
          <p:cNvSpPr>
            <a:spLocks noChangeArrowheads="1"/>
          </p:cNvSpPr>
          <p:nvPr/>
        </p:nvSpPr>
        <p:spPr bwMode="auto">
          <a:xfrm>
            <a:off x="838200" y="182563"/>
            <a:ext cx="3343275"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1.2</a:t>
            </a: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 </a:t>
            </a:r>
            <a:endPar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9157" name="Rectangle 5"/>
          <p:cNvSpPr>
            <a:spLocks noChangeArrowheads="1"/>
          </p:cNvSpPr>
          <p:nvPr/>
        </p:nvSpPr>
        <p:spPr bwMode="auto">
          <a:xfrm>
            <a:off x="838200" y="182563"/>
            <a:ext cx="3343275"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1.2</a:t>
            </a: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 </a:t>
            </a:r>
            <a:endPar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36866" name="Picture 9" descr="好背景"/>
          <p:cNvPicPr>
            <a:picLocks noChangeAspect="1"/>
          </p:cNvPicPr>
          <p:nvPr/>
        </p:nvPicPr>
        <p:blipFill>
          <a:blip r:embed="rId1"/>
          <a:stretch>
            <a:fillRect/>
          </a:stretch>
        </p:blipFill>
        <p:spPr>
          <a:xfrm>
            <a:off x="866775" y="1190625"/>
            <a:ext cx="7324725" cy="3638550"/>
          </a:xfrm>
          <a:prstGeom prst="rect">
            <a:avLst/>
          </a:prstGeom>
          <a:noFill/>
          <a:ln w="9525">
            <a:noFill/>
          </a:ln>
        </p:spPr>
      </p:pic>
      <p:sp>
        <p:nvSpPr>
          <p:cNvPr id="689156" name="Rectangle 4"/>
          <p:cNvSpPr>
            <a:spLocks noGrp="1" noChangeArrowheads="1"/>
          </p:cNvSpPr>
          <p:nvPr>
            <p:ph idx="1"/>
          </p:nvPr>
        </p:nvSpPr>
        <p:spPr>
          <a:xfrm>
            <a:off x="790575" y="1257300"/>
            <a:ext cx="7277100" cy="5029200"/>
          </a:xfrm>
        </p:spPr>
        <p:txBody>
          <a:bodyPr vert="horz" wrap="square" lIns="0" tIns="0" rIns="0" bIns="0" numCol="1" anchor="t" anchorCtr="0" compatLnSpc="1"/>
          <a:lstStyle/>
          <a:p>
            <a:pPr marL="228600" marR="0" lvl="0" indent="-228600" algn="l" defTabSz="914400" rtl="0" eaLnBrk="0" fontAlgn="base" latinLnBrk="0" hangingPunct="0">
              <a:lnSpc>
                <a:spcPct val="160000"/>
              </a:lnSpc>
              <a:spcBef>
                <a:spcPct val="40000"/>
              </a:spcBef>
              <a:spcAft>
                <a:spcPct val="0"/>
              </a:spcAft>
              <a:buClr>
                <a:srgbClr val="8DACD0"/>
              </a:buClr>
              <a:buSzPct val="70000"/>
              <a:buFont typeface="Wingdings" panose="05000000000000000000" pitchFamily="2" charset="2"/>
              <a:buNone/>
              <a:defRPr/>
            </a:pPr>
            <a:r>
              <a:rPr kumimoji="0" lang="zh-CN" altLang="en-US" sz="2400" b="1" i="0" u="none" strike="noStrike" kern="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a:t>
            </a:r>
            <a:r>
              <a:rPr kumimoji="0" lang="zh-CN" altLang="en-US" sz="24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从内涵的角度来说，它包含了两个层次：</a:t>
            </a:r>
            <a:r>
              <a:rPr kumimoji="0" lang="zh-CN" altLang="en-US" sz="2400" b="0" i="0" u="none" strike="noStrike" kern="0" cap="none" spc="0" normalizeH="0" baseline="0" noProof="0" smtClean="0">
                <a:ln>
                  <a:noFill/>
                </a:ln>
                <a:solidFill>
                  <a:srgbClr val="D60093"/>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一是指</a:t>
            </a:r>
            <a:r>
              <a:rPr kumimoji="0" lang="zh-CN" altLang="en-US" sz="24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信息的利用非常广泛，信息观念深入人心；而</a:t>
            </a:r>
            <a:r>
              <a:rPr kumimoji="0" lang="zh-CN" altLang="en-US" sz="2400" b="0" i="0" u="none" strike="noStrike" kern="0" cap="none" spc="0" normalizeH="0" baseline="0" noProof="0" smtClean="0">
                <a:ln>
                  <a:noFill/>
                </a:ln>
                <a:solidFill>
                  <a:srgbClr val="D60093"/>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高一层次则指</a:t>
            </a:r>
            <a:r>
              <a:rPr kumimoji="0" lang="zh-CN" altLang="en-US" sz="240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信息技术产业的高速发展，信息的采集、加工、处理及服务和信息资源的开发、利用及管理等方式的完善和现代化。从外延的角度说，它指一个国家或地区的信息环境。</a:t>
            </a:r>
            <a:r>
              <a:rPr kumimoji="0" lang="zh-CN" altLang="en-US" sz="2400" b="0" i="0" u="none" strike="noStrike" kern="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a:t>
            </a:r>
            <a:r>
              <a:rPr kumimoji="0" lang="zh-CN" altLang="en-US" sz="2400" b="1" i="0" u="none" strike="noStrike" kern="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a:t>
            </a:r>
            <a:endParaRPr kumimoji="0" lang="zh-CN" altLang="en-US" sz="2400" b="1" i="0" u="none" strike="noStrike" kern="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p:txBody>
      </p:sp>
      <p:pic>
        <p:nvPicPr>
          <p:cNvPr id="36868" name="Picture 11" descr="青岛3"/>
          <p:cNvPicPr>
            <a:picLocks noChangeAspect="1"/>
          </p:cNvPicPr>
          <p:nvPr/>
        </p:nvPicPr>
        <p:blipFill>
          <a:blip r:embed="rId2"/>
          <a:stretch>
            <a:fillRect/>
          </a:stretch>
        </p:blipFill>
        <p:spPr>
          <a:xfrm>
            <a:off x="871538" y="4772025"/>
            <a:ext cx="7313612" cy="14573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Picture 5" descr="back5"/>
          <p:cNvPicPr>
            <a:picLocks noChangeAspect="1"/>
          </p:cNvPicPr>
          <p:nvPr/>
        </p:nvPicPr>
        <p:blipFill>
          <a:blip r:embed="rId1"/>
          <a:stretch>
            <a:fillRect/>
          </a:stretch>
        </p:blipFill>
        <p:spPr>
          <a:xfrm>
            <a:off x="881063" y="1270000"/>
            <a:ext cx="7239000" cy="4972050"/>
          </a:xfrm>
          <a:prstGeom prst="rect">
            <a:avLst/>
          </a:prstGeom>
          <a:noFill/>
          <a:ln w="9525">
            <a:noFill/>
          </a:ln>
        </p:spPr>
      </p:pic>
      <p:sp>
        <p:nvSpPr>
          <p:cNvPr id="690179" name="Rectangle 3"/>
          <p:cNvSpPr>
            <a:spLocks noGrp="1" noChangeArrowheads="1"/>
          </p:cNvSpPr>
          <p:nvPr>
            <p:ph idx="1"/>
          </p:nvPr>
        </p:nvSpPr>
        <p:spPr>
          <a:xfrm>
            <a:off x="889000" y="1171575"/>
            <a:ext cx="7197725" cy="4694238"/>
          </a:xfrm>
        </p:spPr>
        <p:txBody>
          <a:bodyPr vert="horz" wrap="square" lIns="0" tIns="0" rIns="0" bIns="0" numCol="1" anchor="t" anchorCtr="0" compatLnSpc="1"/>
          <a:lstStyle/>
          <a:p>
            <a:pPr marL="228600" marR="0" lvl="0" indent="-228600" algn="l"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Blip>
                <a:blip r:embed="rId2"/>
              </a:buBlip>
              <a:defRPr/>
            </a:pP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1993年9月15日，美国克林顿政府提出了建立</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国家信息基础设施</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计划。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国家信息基础设施</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0" lang="en-US" altLang="zh-CN"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NII：National Information Infrastructure），</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又称为</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信息高速公路</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或</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信息网络</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endPar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Blip>
                <a:blip r:embed="rId2"/>
              </a:buBlip>
              <a:defRPr/>
            </a:pP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日本、意大利、法国、英国、德国、加拿大、韩国、新加坡、巴西、阿根廷、巴拉圭等国家也都提出了自己的信息高速公路（</a:t>
            </a:r>
            <a:r>
              <a:rPr kumimoji="0" lang="en-US" altLang="zh-CN"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NII）</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计划。 </a:t>
            </a:r>
            <a:endPar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Blip>
                <a:blip r:embed="rId2"/>
              </a:buBlip>
              <a:defRPr/>
            </a:pP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我国1993 开始实施的</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三金工程</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金桥</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金关</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金卡</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)；国家各有关部委 的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字头工程(</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金税</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金农</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金企</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金智</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金宏</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金信</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金卫</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金贸</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)；1999年发起的 </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政府上网工程</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；2000年企业上网年；</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十五</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mn-lt"/>
                <a:ea typeface="宋体" panose="02010600030101010101" pitchFamily="2" charset="-122"/>
                <a:cs typeface="+mn-cs"/>
              </a:rPr>
              <a:t>”</a:t>
            </a:r>
            <a:r>
              <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期间，我国又实施了五大信息工程：信息资源开发工程，信息基础设施工程，信息化应用工程，电子商务工程，信息产品工程。</a:t>
            </a:r>
            <a:endParaRPr kumimoji="0" lang="zh-CN" altLang="en-US" sz="1850" b="0"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690180" name="Rectangle 4"/>
          <p:cNvSpPr>
            <a:spLocks noChangeArrowheads="1"/>
          </p:cNvSpPr>
          <p:nvPr/>
        </p:nvSpPr>
        <p:spPr bwMode="auto">
          <a:xfrm>
            <a:off x="838200" y="182563"/>
            <a:ext cx="3343275"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1.2</a:t>
            </a:r>
            <a:r>
              <a:rPr kumimoji="0" lang="en-US" altLang="zh-CN"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信息化 </a:t>
            </a:r>
            <a:endParaRPr kumimoji="0" lang="zh-CN" altLang="en-US" sz="3000" b="1" i="0" u="none" strike="noStrike" kern="120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3" name="Group 1035"/>
          <p:cNvGrpSpPr/>
          <p:nvPr/>
        </p:nvGrpSpPr>
        <p:grpSpPr>
          <a:xfrm>
            <a:off x="2495550" y="1160463"/>
            <a:ext cx="5648325" cy="587375"/>
            <a:chOff x="1566" y="737"/>
            <a:chExt cx="2568" cy="370"/>
          </a:xfrm>
        </p:grpSpPr>
        <p:graphicFrame>
          <p:nvGraphicFramePr>
            <p:cNvPr id="8194" name="Object 1034"/>
            <p:cNvGraphicFramePr/>
            <p:nvPr/>
          </p:nvGraphicFramePr>
          <p:xfrm>
            <a:off x="1566" y="753"/>
            <a:ext cx="2568" cy="354"/>
          </p:xfrm>
          <a:graphic>
            <a:graphicData uri="http://schemas.openxmlformats.org/presentationml/2006/ole">
              <mc:AlternateContent xmlns:mc="http://schemas.openxmlformats.org/markup-compatibility/2006">
                <mc:Choice xmlns:v="urn:schemas-microsoft-com:vml" Requires="v">
                  <p:oleObj spid="_x0000_s3077" name="" r:id="rId1" imgW="4076700" imgH="561975" progId="Paint.Picture">
                    <p:embed/>
                  </p:oleObj>
                </mc:Choice>
                <mc:Fallback>
                  <p:oleObj name="" r:id="rId1" imgW="4076700" imgH="561975" progId="Paint.Picture">
                    <p:embed/>
                    <p:pic>
                      <p:nvPicPr>
                        <p:cNvPr id="0" name="图片 3076"/>
                        <p:cNvPicPr/>
                        <p:nvPr/>
                      </p:nvPicPr>
                      <p:blipFill>
                        <a:blip r:embed="rId2"/>
                        <a:stretch>
                          <a:fillRect/>
                        </a:stretch>
                      </p:blipFill>
                      <p:spPr>
                        <a:xfrm>
                          <a:off x="1566" y="753"/>
                          <a:ext cx="2568" cy="354"/>
                        </a:xfrm>
                        <a:prstGeom prst="rect">
                          <a:avLst/>
                        </a:prstGeom>
                        <a:noFill/>
                        <a:ln w="38100">
                          <a:noFill/>
                          <a:miter/>
                        </a:ln>
                      </p:spPr>
                    </p:pic>
                  </p:oleObj>
                </mc:Fallback>
              </mc:AlternateContent>
            </a:graphicData>
          </a:graphic>
        </p:graphicFrame>
        <p:sp>
          <p:nvSpPr>
            <p:cNvPr id="8195" name="Text Box 1033"/>
            <p:cNvSpPr txBox="1"/>
            <p:nvPr/>
          </p:nvSpPr>
          <p:spPr>
            <a:xfrm>
              <a:off x="1750" y="737"/>
              <a:ext cx="2183" cy="327"/>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本章主要内容</a:t>
              </a:r>
              <a:endParaRPr lang="zh-CN" altLang="en-US" sz="2800" dirty="0">
                <a:solidFill>
                  <a:schemeClr val="bg1"/>
                </a:solidFill>
                <a:latin typeface="Arial Narrow" panose="020B0606020202030204" pitchFamily="34" charset="0"/>
                <a:ea typeface="宋体" panose="02010600030101010101" pitchFamily="2" charset="-122"/>
              </a:endParaRPr>
            </a:p>
          </p:txBody>
        </p:sp>
      </p:grpSp>
      <p:pic>
        <p:nvPicPr>
          <p:cNvPr id="8196" name="Picture 1026" descr="board5"/>
          <p:cNvPicPr>
            <a:picLocks noChangeAspect="1"/>
          </p:cNvPicPr>
          <p:nvPr/>
        </p:nvPicPr>
        <p:blipFill>
          <a:blip r:embed="rId3"/>
          <a:stretch>
            <a:fillRect/>
          </a:stretch>
        </p:blipFill>
        <p:spPr>
          <a:xfrm>
            <a:off x="2498725" y="1760538"/>
            <a:ext cx="5659438" cy="4556125"/>
          </a:xfrm>
          <a:prstGeom prst="rect">
            <a:avLst/>
          </a:prstGeom>
          <a:noFill/>
          <a:ln w="9525">
            <a:noFill/>
          </a:ln>
        </p:spPr>
      </p:pic>
      <p:sp>
        <p:nvSpPr>
          <p:cNvPr id="8197" name="Rectangle 1027"/>
          <p:cNvSpPr>
            <a:spLocks noGrp="1"/>
          </p:cNvSpPr>
          <p:nvPr>
            <p:ph idx="1"/>
          </p:nvPr>
        </p:nvSpPr>
        <p:spPr>
          <a:xfrm>
            <a:off x="2720975" y="1803400"/>
            <a:ext cx="5006975" cy="4398963"/>
          </a:xfrm>
          <a:ln/>
        </p:spPr>
        <p:txBody>
          <a:bodyPr vert="horz" wrap="square" lIns="0" tIns="0" rIns="0" bIns="0" anchor="t"/>
          <a:p>
            <a:pPr>
              <a:lnSpc>
                <a:spcPct val="110000"/>
              </a:lnSpc>
            </a:pPr>
            <a:r>
              <a:rPr lang="zh-CN" altLang="en-US" u="sng" dirty="0">
                <a:solidFill>
                  <a:schemeClr val="accent1"/>
                </a:solidFill>
                <a:latin typeface="楷体_GB2312" panose="02010609030101010101" pitchFamily="49" charset="-122"/>
                <a:ea typeface="楷体_GB2312" panose="02010609030101010101" pitchFamily="49" charset="-122"/>
              </a:rPr>
              <a:t>1.</a:t>
            </a:r>
            <a:r>
              <a:rPr lang="en-US" altLang="zh-CN" u="sng" dirty="0">
                <a:solidFill>
                  <a:schemeClr val="accent1"/>
                </a:solidFill>
                <a:latin typeface="楷体_GB2312" panose="02010609030101010101" pitchFamily="49" charset="-122"/>
                <a:ea typeface="楷体_GB2312" panose="02010609030101010101" pitchFamily="49" charset="-122"/>
              </a:rPr>
              <a:t>1</a:t>
            </a:r>
            <a:r>
              <a:rPr lang="zh-CN" altLang="en-US" u="sng" dirty="0">
                <a:solidFill>
                  <a:schemeClr val="accent1"/>
                </a:solidFill>
                <a:latin typeface="楷体_GB2312" panose="02010609030101010101" pitchFamily="49" charset="-122"/>
                <a:ea typeface="楷体_GB2312" panose="02010609030101010101" pitchFamily="49" charset="-122"/>
              </a:rPr>
              <a:t>信息的概念和特性</a:t>
            </a:r>
            <a:endParaRPr lang="zh-CN" altLang="en-US"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1.2</a:t>
            </a:r>
            <a:r>
              <a:rPr lang="zh-CN" altLang="en-US" u="sng" dirty="0">
                <a:solidFill>
                  <a:schemeClr val="accent1"/>
                </a:solidFill>
                <a:latin typeface="楷体_GB2312" panose="02010609030101010101" pitchFamily="49" charset="-122"/>
                <a:ea typeface="楷体_GB2312" panose="02010609030101010101" pitchFamily="49" charset="-122"/>
              </a:rPr>
              <a:t>信息化的概念</a:t>
            </a:r>
            <a:endParaRPr lang="zh-CN" altLang="en-US"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1.3</a:t>
            </a:r>
            <a:r>
              <a:rPr lang="zh-CN" altLang="en-US" u="sng" dirty="0">
                <a:solidFill>
                  <a:schemeClr val="accent1"/>
                </a:solidFill>
                <a:latin typeface="楷体_GB2312" panose="02010609030101010101" pitchFamily="49" charset="-122"/>
                <a:ea typeface="楷体_GB2312" panose="02010609030101010101" pitchFamily="49" charset="-122"/>
              </a:rPr>
              <a:t>信息资源和信息管理</a:t>
            </a:r>
            <a:endParaRPr lang="zh-CN" altLang="en-US"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1.4</a:t>
            </a:r>
            <a:r>
              <a:rPr lang="zh-CN" altLang="en-US" u="sng" dirty="0">
                <a:solidFill>
                  <a:schemeClr val="accent1"/>
                </a:solidFill>
                <a:latin typeface="楷体_GB2312" panose="02010609030101010101" pitchFamily="49" charset="-122"/>
                <a:ea typeface="楷体_GB2312" panose="02010609030101010101" pitchFamily="49" charset="-122"/>
              </a:rPr>
              <a:t>信息管理与现代系统科学</a:t>
            </a:r>
            <a:endParaRPr lang="zh-CN" altLang="en-US"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1.5</a:t>
            </a:r>
            <a:r>
              <a:rPr lang="zh-CN" altLang="en-US" u="sng" dirty="0">
                <a:solidFill>
                  <a:schemeClr val="accent1"/>
                </a:solidFill>
                <a:latin typeface="楷体_GB2312" panose="02010609030101010101" pitchFamily="49" charset="-122"/>
                <a:ea typeface="楷体_GB2312" panose="02010609030101010101" pitchFamily="49" charset="-122"/>
              </a:rPr>
              <a:t>系统工程的基本思想和方法</a:t>
            </a:r>
            <a:endParaRPr lang="zh-CN" altLang="en-US"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1.6</a:t>
            </a:r>
            <a:r>
              <a:rPr lang="zh-CN" altLang="en-US" u="sng" dirty="0">
                <a:solidFill>
                  <a:schemeClr val="accent1"/>
                </a:solidFill>
                <a:latin typeface="楷体_GB2312" panose="02010609030101010101" pitchFamily="49" charset="-122"/>
                <a:ea typeface="楷体_GB2312" panose="02010609030101010101" pitchFamily="49" charset="-122"/>
              </a:rPr>
              <a:t>信息系统 </a:t>
            </a:r>
            <a:endParaRPr lang="zh-CN" altLang="en-US"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1.7</a:t>
            </a:r>
            <a:r>
              <a:rPr lang="zh-CN" altLang="en-US" u="sng" dirty="0">
                <a:solidFill>
                  <a:schemeClr val="accent1"/>
                </a:solidFill>
                <a:latin typeface="楷体_GB2312" panose="02010609030101010101" pitchFamily="49" charset="-122"/>
                <a:ea typeface="楷体_GB2312" panose="02010609030101010101" pitchFamily="49" charset="-122"/>
              </a:rPr>
              <a:t>管理信息系统</a:t>
            </a:r>
            <a:endParaRPr lang="en-US" altLang="zh-CN" u="sng" dirty="0">
              <a:solidFill>
                <a:schemeClr val="accent1"/>
              </a:solidFill>
              <a:latin typeface="楷体_GB2312" panose="02010609030101010101" pitchFamily="49" charset="-122"/>
              <a:ea typeface="楷体_GB2312" panose="02010609030101010101" pitchFamily="49" charset="-122"/>
            </a:endParaRPr>
          </a:p>
          <a:p>
            <a:pPr>
              <a:lnSpc>
                <a:spcPct val="110000"/>
              </a:lnSpc>
            </a:pPr>
            <a:r>
              <a:rPr lang="en-US" altLang="zh-CN" u="sng" dirty="0">
                <a:solidFill>
                  <a:schemeClr val="accent1"/>
                </a:solidFill>
                <a:latin typeface="楷体_GB2312" panose="02010609030101010101" pitchFamily="49" charset="-122"/>
                <a:ea typeface="楷体_GB2312" panose="02010609030101010101" pitchFamily="49" charset="-122"/>
              </a:rPr>
              <a:t>1.8</a:t>
            </a:r>
            <a:r>
              <a:rPr lang="zh-CN" altLang="en-US" u="sng" dirty="0">
                <a:solidFill>
                  <a:schemeClr val="accent1"/>
                </a:solidFill>
                <a:latin typeface="楷体_GB2312" panose="02010609030101010101" pitchFamily="49" charset="-122"/>
                <a:ea typeface="楷体_GB2312" panose="02010609030101010101" pitchFamily="49" charset="-122"/>
              </a:rPr>
              <a:t>信息系统的建设</a:t>
            </a:r>
            <a:endParaRPr lang="zh-CN" altLang="en-US" u="sng" dirty="0">
              <a:solidFill>
                <a:schemeClr val="accent1"/>
              </a:solidFill>
              <a:latin typeface="楷体_GB2312" panose="02010609030101010101" pitchFamily="49" charset="-122"/>
              <a:ea typeface="楷体_GB2312" panose="02010609030101010101" pitchFamily="49" charset="-122"/>
            </a:endParaRPr>
          </a:p>
        </p:txBody>
      </p:sp>
      <p:sp>
        <p:nvSpPr>
          <p:cNvPr id="8198" name="Rectangle 1028"/>
          <p:cNvSpPr>
            <a:spLocks noGrp="1"/>
          </p:cNvSpPr>
          <p:nvPr>
            <p:ph type="title"/>
          </p:nvPr>
        </p:nvSpPr>
        <p:spPr>
          <a:xfrm>
            <a:off x="838200" y="296863"/>
            <a:ext cx="7391400" cy="684212"/>
          </a:xfrm>
          <a:ln/>
        </p:spPr>
        <p:txBody>
          <a:bodyPr vert="horz" wrap="square" lIns="0" tIns="45720" rIns="91440" bIns="45720" anchor="ctr"/>
          <a:p>
            <a:r>
              <a:rPr lang="zh-CN" altLang="en-US" dirty="0">
                <a:solidFill>
                  <a:srgbClr val="0000FF"/>
                </a:solidFill>
                <a:latin typeface="楷体_GB2312" panose="02010609030101010101" pitchFamily="49" charset="-122"/>
                <a:ea typeface="楷体_GB2312" panose="02010609030101010101" pitchFamily="49" charset="-122"/>
              </a:rPr>
              <a:t>第一章  信息管理与信息系统概论</a:t>
            </a:r>
            <a:endParaRPr lang="zh-CN" altLang="en-US" dirty="0">
              <a:solidFill>
                <a:srgbClr val="0000FF"/>
              </a:solidFill>
              <a:latin typeface="楷体_GB2312" panose="02010609030101010101" pitchFamily="49" charset="-122"/>
              <a:ea typeface="楷体_GB2312" panose="02010609030101010101" pitchFamily="49" charset="-122"/>
            </a:endParaRPr>
          </a:p>
        </p:txBody>
      </p:sp>
      <p:pic>
        <p:nvPicPr>
          <p:cNvPr id="8199" name="Picture 1030" descr="Splash2"/>
          <p:cNvPicPr>
            <a:picLocks noChangeAspect="1"/>
          </p:cNvPicPr>
          <p:nvPr/>
        </p:nvPicPr>
        <p:blipFill>
          <a:blip r:embed="rId4"/>
          <a:stretch>
            <a:fillRect/>
          </a:stretch>
        </p:blipFill>
        <p:spPr>
          <a:xfrm>
            <a:off x="838200" y="1168400"/>
            <a:ext cx="1651000" cy="5138738"/>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3"/>
          <p:cNvSpPr>
            <a:spLocks noGrp="1"/>
          </p:cNvSpPr>
          <p:nvPr>
            <p:ph idx="1"/>
          </p:nvPr>
        </p:nvSpPr>
        <p:spPr>
          <a:xfrm>
            <a:off x="1392238" y="1971675"/>
            <a:ext cx="6951662" cy="2362200"/>
          </a:xfrm>
          <a:ln/>
        </p:spPr>
        <p:txBody>
          <a:bodyPr vert="horz" wrap="square" lIns="0" tIns="0" rIns="0" bIns="0" anchor="t"/>
          <a:p>
            <a:pPr marL="0" indent="0">
              <a:lnSpc>
                <a:spcPct val="130000"/>
              </a:lnSpc>
              <a:buNone/>
            </a:pPr>
            <a:r>
              <a:rPr lang="zh-CN" altLang="en-US" dirty="0">
                <a:solidFill>
                  <a:srgbClr val="0000FF"/>
                </a:solidFill>
                <a:latin typeface="宋体" panose="02010600030101010101" pitchFamily="2" charset="-122"/>
                <a:ea typeface="宋体" panose="02010600030101010101" pitchFamily="2" charset="-122"/>
              </a:rPr>
              <a:t>信息安全与相关权益的保证(国家、企业、公民)</a:t>
            </a:r>
            <a:r>
              <a:rPr lang="zh-CN" altLang="en-US" dirty="0">
                <a:solidFill>
                  <a:srgbClr val="2E3436"/>
                </a:solidFill>
                <a:ea typeface="黑体" panose="02010609060101010101" pitchFamily="49" charset="-122"/>
              </a:rPr>
              <a:t> </a:t>
            </a:r>
            <a:endParaRPr lang="zh-CN" altLang="en-US" dirty="0">
              <a:solidFill>
                <a:srgbClr val="2E3436"/>
              </a:solidFill>
              <a:ea typeface="黑体" panose="02010609060101010101" pitchFamily="49" charset="-122"/>
            </a:endParaRPr>
          </a:p>
          <a:p>
            <a:pPr marL="0" indent="0">
              <a:lnSpc>
                <a:spcPct val="130000"/>
              </a:lnSpc>
              <a:buNone/>
            </a:pPr>
            <a:r>
              <a:rPr lang="zh-CN" altLang="en-US" dirty="0">
                <a:solidFill>
                  <a:srgbClr val="0000FF"/>
                </a:solidFill>
                <a:latin typeface="宋体" panose="02010600030101010101" pitchFamily="2" charset="-122"/>
                <a:ea typeface="宋体" panose="02010600030101010101" pitchFamily="2" charset="-122"/>
              </a:rPr>
              <a:t>计算机机犯罪</a:t>
            </a:r>
            <a:r>
              <a:rPr lang="zh-CN" altLang="en-US" dirty="0">
                <a:solidFill>
                  <a:srgbClr val="2E3436"/>
                </a:solidFill>
                <a:ea typeface="黑体" panose="02010609060101010101" pitchFamily="49" charset="-122"/>
              </a:rPr>
              <a:t> </a:t>
            </a:r>
            <a:endParaRPr lang="zh-CN" altLang="en-US" dirty="0">
              <a:solidFill>
                <a:srgbClr val="2E3436"/>
              </a:solidFill>
              <a:ea typeface="黑体" panose="02010609060101010101" pitchFamily="49" charset="-122"/>
            </a:endParaRPr>
          </a:p>
          <a:p>
            <a:pPr marL="0" indent="0">
              <a:lnSpc>
                <a:spcPct val="130000"/>
              </a:lnSpc>
              <a:buNone/>
            </a:pPr>
            <a:r>
              <a:rPr lang="zh-CN" altLang="en-US" dirty="0">
                <a:solidFill>
                  <a:srgbClr val="0000FF"/>
                </a:solidFill>
                <a:latin typeface="宋体" panose="02010600030101010101" pitchFamily="2" charset="-122"/>
                <a:ea typeface="宋体" panose="02010600030101010101" pitchFamily="2" charset="-122"/>
              </a:rPr>
              <a:t>青少年教育和心理健康</a:t>
            </a:r>
            <a:r>
              <a:rPr lang="zh-CN" altLang="en-US" dirty="0">
                <a:solidFill>
                  <a:srgbClr val="2E3436"/>
                </a:solidFill>
                <a:ea typeface="黑体" panose="02010609060101010101" pitchFamily="49" charset="-122"/>
              </a:rPr>
              <a:t> </a:t>
            </a:r>
            <a:endParaRPr lang="zh-CN" altLang="en-US" dirty="0">
              <a:solidFill>
                <a:srgbClr val="2E3436"/>
              </a:solidFill>
              <a:ea typeface="黑体" panose="02010609060101010101" pitchFamily="49" charset="-122"/>
            </a:endParaRPr>
          </a:p>
          <a:p>
            <a:pPr marL="0" indent="0">
              <a:lnSpc>
                <a:spcPct val="130000"/>
              </a:lnSpc>
              <a:buNone/>
            </a:pPr>
            <a:r>
              <a:rPr lang="zh-CN" altLang="en-US" dirty="0">
                <a:solidFill>
                  <a:srgbClr val="0000FF"/>
                </a:solidFill>
                <a:latin typeface="宋体" panose="02010600030101010101" pitchFamily="2" charset="-122"/>
                <a:ea typeface="宋体" panose="02010600030101010101" pitchFamily="2" charset="-122"/>
              </a:rPr>
              <a:t>计算机病毒</a:t>
            </a:r>
            <a:r>
              <a:rPr lang="zh-CN" altLang="en-US" dirty="0">
                <a:solidFill>
                  <a:srgbClr val="2E3436"/>
                </a:solidFill>
                <a:ea typeface="黑体" panose="02010609060101010101" pitchFamily="49" charset="-122"/>
              </a:rPr>
              <a:t> </a:t>
            </a:r>
            <a:endParaRPr lang="zh-CN" altLang="en-US" dirty="0">
              <a:solidFill>
                <a:srgbClr val="2E3436"/>
              </a:solidFill>
              <a:ea typeface="黑体" panose="02010609060101010101" pitchFamily="49" charset="-122"/>
            </a:endParaRPr>
          </a:p>
        </p:txBody>
      </p:sp>
      <p:pic>
        <p:nvPicPr>
          <p:cNvPr id="38914" name="Picture 5"/>
          <p:cNvPicPr>
            <a:picLocks noChangeAspect="1"/>
          </p:cNvPicPr>
          <p:nvPr/>
        </p:nvPicPr>
        <p:blipFill>
          <a:blip r:embed="rId1"/>
          <a:stretch>
            <a:fillRect/>
          </a:stretch>
        </p:blipFill>
        <p:spPr>
          <a:xfrm>
            <a:off x="876300" y="2047875"/>
            <a:ext cx="457200" cy="457200"/>
          </a:xfrm>
          <a:prstGeom prst="rect">
            <a:avLst/>
          </a:prstGeom>
          <a:noFill/>
          <a:ln w="9525">
            <a:noFill/>
          </a:ln>
        </p:spPr>
      </p:pic>
      <p:pic>
        <p:nvPicPr>
          <p:cNvPr id="38915" name="Picture 7"/>
          <p:cNvPicPr>
            <a:picLocks noChangeAspect="1"/>
          </p:cNvPicPr>
          <p:nvPr/>
        </p:nvPicPr>
        <p:blipFill>
          <a:blip r:embed="rId2"/>
          <a:stretch>
            <a:fillRect/>
          </a:stretch>
        </p:blipFill>
        <p:spPr>
          <a:xfrm>
            <a:off x="885825" y="2695575"/>
            <a:ext cx="457200" cy="457200"/>
          </a:xfrm>
          <a:prstGeom prst="rect">
            <a:avLst/>
          </a:prstGeom>
          <a:noFill/>
          <a:ln w="9525">
            <a:noFill/>
          </a:ln>
        </p:spPr>
      </p:pic>
      <p:pic>
        <p:nvPicPr>
          <p:cNvPr id="38916" name="Picture 8"/>
          <p:cNvPicPr>
            <a:picLocks noChangeAspect="1"/>
          </p:cNvPicPr>
          <p:nvPr/>
        </p:nvPicPr>
        <p:blipFill>
          <a:blip r:embed="rId3"/>
          <a:stretch>
            <a:fillRect/>
          </a:stretch>
        </p:blipFill>
        <p:spPr>
          <a:xfrm>
            <a:off x="914400" y="3905250"/>
            <a:ext cx="457200" cy="457200"/>
          </a:xfrm>
          <a:prstGeom prst="rect">
            <a:avLst/>
          </a:prstGeom>
          <a:noFill/>
          <a:ln w="9525">
            <a:noFill/>
          </a:ln>
        </p:spPr>
      </p:pic>
      <p:pic>
        <p:nvPicPr>
          <p:cNvPr id="38917" name="Picture 10"/>
          <p:cNvPicPr>
            <a:picLocks noChangeAspect="1"/>
          </p:cNvPicPr>
          <p:nvPr/>
        </p:nvPicPr>
        <p:blipFill>
          <a:blip r:embed="rId4"/>
          <a:stretch>
            <a:fillRect/>
          </a:stretch>
        </p:blipFill>
        <p:spPr>
          <a:xfrm>
            <a:off x="904875" y="3314700"/>
            <a:ext cx="457200" cy="457200"/>
          </a:xfrm>
          <a:prstGeom prst="rect">
            <a:avLst/>
          </a:prstGeom>
          <a:noFill/>
          <a:ln w="9525">
            <a:noFill/>
          </a:ln>
        </p:spPr>
      </p:pic>
      <p:sp>
        <p:nvSpPr>
          <p:cNvPr id="38918" name="Line 11"/>
          <p:cNvSpPr/>
          <p:nvPr/>
        </p:nvSpPr>
        <p:spPr>
          <a:xfrm>
            <a:off x="1104900" y="2362200"/>
            <a:ext cx="1588" cy="228600"/>
          </a:xfrm>
          <a:prstGeom prst="line">
            <a:avLst/>
          </a:prstGeom>
          <a:ln w="15875" cap="rnd" cmpd="sng">
            <a:solidFill>
              <a:schemeClr val="bg2"/>
            </a:solidFill>
            <a:prstDash val="sysDot"/>
            <a:round/>
            <a:headEnd type="none" w="med" len="med"/>
            <a:tailEnd type="none" w="med" len="med"/>
          </a:ln>
        </p:spPr>
      </p:sp>
      <p:sp>
        <p:nvSpPr>
          <p:cNvPr id="38919" name="Line 12"/>
          <p:cNvSpPr/>
          <p:nvPr/>
        </p:nvSpPr>
        <p:spPr>
          <a:xfrm>
            <a:off x="1104900" y="3048000"/>
            <a:ext cx="1588" cy="228600"/>
          </a:xfrm>
          <a:prstGeom prst="line">
            <a:avLst/>
          </a:prstGeom>
          <a:ln w="15875" cap="rnd" cmpd="sng">
            <a:solidFill>
              <a:schemeClr val="bg2"/>
            </a:solidFill>
            <a:prstDash val="sysDot"/>
            <a:round/>
            <a:headEnd type="none" w="med" len="med"/>
            <a:tailEnd type="none" w="med" len="med"/>
          </a:ln>
        </p:spPr>
      </p:sp>
      <p:sp>
        <p:nvSpPr>
          <p:cNvPr id="38920" name="Line 13"/>
          <p:cNvSpPr/>
          <p:nvPr/>
        </p:nvSpPr>
        <p:spPr>
          <a:xfrm>
            <a:off x="1104900" y="3733800"/>
            <a:ext cx="1588" cy="228600"/>
          </a:xfrm>
          <a:prstGeom prst="line">
            <a:avLst/>
          </a:prstGeom>
          <a:ln w="15875" cap="rnd" cmpd="sng">
            <a:solidFill>
              <a:schemeClr val="bg2"/>
            </a:solidFill>
            <a:prstDash val="sysDot"/>
            <a:round/>
            <a:headEnd type="none" w="med" len="med"/>
            <a:tailEnd type="none" w="med" len="med"/>
          </a:ln>
        </p:spPr>
      </p:sp>
      <p:sp>
        <p:nvSpPr>
          <p:cNvPr id="38921" name="Line 14"/>
          <p:cNvSpPr/>
          <p:nvPr/>
        </p:nvSpPr>
        <p:spPr>
          <a:xfrm>
            <a:off x="1104900" y="4343400"/>
            <a:ext cx="1588" cy="228600"/>
          </a:xfrm>
          <a:prstGeom prst="line">
            <a:avLst/>
          </a:prstGeom>
          <a:ln w="15875" cap="rnd" cmpd="sng">
            <a:solidFill>
              <a:schemeClr val="bg2"/>
            </a:solidFill>
            <a:prstDash val="sysDot"/>
            <a:round/>
            <a:headEnd type="none" w="med" len="med"/>
            <a:tailEnd type="none" w="med" len="med"/>
          </a:ln>
        </p:spPr>
      </p:sp>
      <p:sp>
        <p:nvSpPr>
          <p:cNvPr id="38922" name="Line 15"/>
          <p:cNvSpPr/>
          <p:nvPr/>
        </p:nvSpPr>
        <p:spPr>
          <a:xfrm>
            <a:off x="1285875" y="5029200"/>
            <a:ext cx="1588" cy="228600"/>
          </a:xfrm>
          <a:prstGeom prst="line">
            <a:avLst/>
          </a:prstGeom>
          <a:ln w="15875" cap="rnd" cmpd="sng">
            <a:solidFill>
              <a:schemeClr val="bg2"/>
            </a:solidFill>
            <a:prstDash val="sysDot"/>
            <a:round/>
            <a:headEnd type="none" w="med" len="med"/>
            <a:tailEnd type="none" w="med" len="med"/>
          </a:ln>
        </p:spPr>
      </p:sp>
      <p:sp>
        <p:nvSpPr>
          <p:cNvPr id="38923" name="Line 16"/>
          <p:cNvSpPr/>
          <p:nvPr/>
        </p:nvSpPr>
        <p:spPr>
          <a:xfrm>
            <a:off x="1285875" y="5715000"/>
            <a:ext cx="1588" cy="228600"/>
          </a:xfrm>
          <a:prstGeom prst="line">
            <a:avLst/>
          </a:prstGeom>
          <a:ln w="15875" cap="rnd" cmpd="sng">
            <a:solidFill>
              <a:schemeClr val="bg2"/>
            </a:solidFill>
            <a:prstDash val="sysDot"/>
            <a:round/>
            <a:headEnd type="none" w="med" len="med"/>
            <a:tailEnd type="none" w="med" len="med"/>
          </a:ln>
        </p:spPr>
      </p:sp>
      <p:sp>
        <p:nvSpPr>
          <p:cNvPr id="692242" name="Rectangle 18"/>
          <p:cNvSpPr>
            <a:spLocks noChangeArrowheads="1"/>
          </p:cNvSpPr>
          <p:nvPr>
            <p:ph type="title"/>
          </p:nvPr>
        </p:nvSpPr>
        <p:spPr>
          <a:xfrm>
            <a:off x="838200" y="77788"/>
            <a:ext cx="7391400" cy="684213"/>
          </a:xfrm>
        </p:spPr>
        <p:txBody>
          <a:bodyPr vert="horz" wrap="square" lIns="0" tIns="45720" rIns="91440" bIns="45720" numCol="1" anchor="ctr" anchorCtr="0" compatLnSpc="1"/>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j-cs"/>
              </a:rPr>
              <a:t>1.2</a:t>
            </a:r>
            <a:r>
              <a:rPr kumimoji="0" lang="en-US" altLang="zh-CN"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 </a:t>
            </a:r>
            <a:r>
              <a:rPr kumimoji="0" lang="zh-CN" altLang="en-US"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信息化 </a:t>
            </a:r>
            <a:endParaRPr kumimoji="0" lang="zh-CN" altLang="en-US"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endParaRPr>
          </a:p>
        </p:txBody>
      </p:sp>
      <p:sp>
        <p:nvSpPr>
          <p:cNvPr id="692243" name="Text Box 19"/>
          <p:cNvSpPr txBox="1">
            <a:spLocks noChangeArrowheads="1"/>
          </p:cNvSpPr>
          <p:nvPr/>
        </p:nvSpPr>
        <p:spPr bwMode="auto">
          <a:xfrm>
            <a:off x="666750" y="1314450"/>
            <a:ext cx="4162425" cy="519113"/>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effectLst>
                  <a:outerShdw blurRad="38100" dist="38100" dir="2700000" algn="tl">
                    <a:srgbClr val="C0C0C0"/>
                  </a:outerShdw>
                </a:effectLst>
                <a:latin typeface="宋体" panose="02010600030101010101" pitchFamily="2" charset="-122"/>
                <a:ea typeface="宋体" panose="02010600030101010101" pitchFamily="2" charset="-122"/>
                <a:cs typeface="+mn-cs"/>
              </a:rPr>
              <a:t>二、信息化的负面影响 </a:t>
            </a:r>
            <a:endParaRPr kumimoji="0" lang="zh-CN" altLang="en-US" sz="2800" b="0" kern="1200" cap="none" spc="0" normalizeH="0" baseline="0" noProof="0" smtClean="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pic>
        <p:nvPicPr>
          <p:cNvPr id="38926" name="Picture 20" descr="场地"/>
          <p:cNvPicPr>
            <a:picLocks noChangeAspect="1"/>
          </p:cNvPicPr>
          <p:nvPr/>
        </p:nvPicPr>
        <p:blipFill>
          <a:blip r:embed="rId5"/>
          <a:stretch>
            <a:fillRect/>
          </a:stretch>
        </p:blipFill>
        <p:spPr>
          <a:xfrm>
            <a:off x="933450" y="4518025"/>
            <a:ext cx="7210425" cy="1687513"/>
          </a:xfrm>
          <a:prstGeom prst="rect">
            <a:avLst/>
          </a:prstGeom>
          <a:noFill/>
          <a:ln w="9525">
            <a:noFill/>
          </a:ln>
        </p:spPr>
      </p:pic>
      <p:graphicFrame>
        <p:nvGraphicFramePr>
          <p:cNvPr id="38927" name="Object 23"/>
          <p:cNvGraphicFramePr/>
          <p:nvPr/>
        </p:nvGraphicFramePr>
        <p:xfrm>
          <a:off x="5400675" y="2647950"/>
          <a:ext cx="2682875" cy="1627188"/>
        </p:xfrm>
        <a:graphic>
          <a:graphicData uri="http://schemas.openxmlformats.org/presentationml/2006/ole">
            <mc:AlternateContent xmlns:mc="http://schemas.openxmlformats.org/markup-compatibility/2006">
              <mc:Choice xmlns:v="urn:schemas-microsoft-com:vml" Requires="v">
                <p:oleObj spid="_x0000_s3076" name="" r:id="rId6" imgW="3537585" imgH="2145030" progId="MS_ClipArt_Gallery.2">
                  <p:embed/>
                </p:oleObj>
              </mc:Choice>
              <mc:Fallback>
                <p:oleObj name="" r:id="rId6" imgW="3537585" imgH="2145030" progId="MS_ClipArt_Gallery.2">
                  <p:embed/>
                  <p:pic>
                    <p:nvPicPr>
                      <p:cNvPr id="0" name="图片 3075"/>
                      <p:cNvPicPr/>
                      <p:nvPr/>
                    </p:nvPicPr>
                    <p:blipFill>
                      <a:blip r:embed="rId7"/>
                      <a:stretch>
                        <a:fillRect/>
                      </a:stretch>
                    </p:blipFill>
                    <p:spPr>
                      <a:xfrm>
                        <a:off x="5400675" y="2647950"/>
                        <a:ext cx="2682875" cy="1627188"/>
                      </a:xfrm>
                      <a:prstGeom prst="rect">
                        <a:avLst/>
                      </a:prstGeom>
                      <a:noFill/>
                      <a:ln w="38100">
                        <a:noFill/>
                        <a:miter/>
                      </a:ln>
                    </p:spPr>
                  </p:pic>
                </p:oleObj>
              </mc:Fallback>
            </mc:AlternateContent>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idx="1"/>
          </p:nvPr>
        </p:nvSpPr>
        <p:spPr>
          <a:xfrm>
            <a:off x="1392238" y="1971675"/>
            <a:ext cx="6951662" cy="2362200"/>
          </a:xfrm>
          <a:ln/>
        </p:spPr>
        <p:txBody>
          <a:bodyPr vert="horz" wrap="square" lIns="0" tIns="0" rIns="0" bIns="0" anchor="t"/>
          <a:p>
            <a:pPr marL="0" indent="0">
              <a:lnSpc>
                <a:spcPct val="130000"/>
              </a:lnSpc>
              <a:buNone/>
            </a:pPr>
            <a:r>
              <a:rPr lang="zh-CN" altLang="en-US" dirty="0">
                <a:solidFill>
                  <a:srgbClr val="0000FF"/>
                </a:solidFill>
                <a:latin typeface="宋体" panose="02010600030101010101" pitchFamily="2" charset="-122"/>
                <a:ea typeface="宋体" panose="02010600030101010101" pitchFamily="2" charset="-122"/>
              </a:rPr>
              <a:t>著名黑客 罗伯特</a:t>
            </a:r>
            <a:r>
              <a:rPr lang="en-US" altLang="zh-CN" dirty="0">
                <a:solidFill>
                  <a:srgbClr val="0000FF"/>
                </a:solidFill>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莫里斯</a:t>
            </a:r>
            <a:r>
              <a:rPr lang="en-US" altLang="zh-CN" dirty="0">
                <a:solidFill>
                  <a:srgbClr val="0000FF"/>
                </a:solidFill>
                <a:latin typeface="宋体" panose="02010600030101010101" pitchFamily="2" charset="-122"/>
                <a:ea typeface="宋体" panose="02010600030101010101" pitchFamily="2" charset="-122"/>
              </a:rPr>
              <a:t>Robert Morris </a:t>
            </a:r>
            <a:r>
              <a:rPr lang="zh-CN" altLang="en-US" dirty="0">
                <a:solidFill>
                  <a:srgbClr val="0000FF"/>
                </a:solidFill>
                <a:latin typeface="宋体" panose="02010600030101010101" pitchFamily="2" charset="-122"/>
                <a:ea typeface="宋体" panose="02010600030101010101" pitchFamily="2" charset="-122"/>
              </a:rPr>
              <a:t>蠕虫之父 </a:t>
            </a:r>
            <a:r>
              <a:rPr lang="en-US" altLang="zh-CN" dirty="0">
                <a:solidFill>
                  <a:srgbClr val="2E3436"/>
                </a:solidFill>
                <a:ea typeface="黑体" panose="02010609060101010101" pitchFamily="49" charset="-122"/>
              </a:rPr>
              <a:t> </a:t>
            </a:r>
            <a:endParaRPr lang="en-US" altLang="zh-CN" dirty="0">
              <a:solidFill>
                <a:srgbClr val="2E3436"/>
              </a:solidFill>
              <a:ea typeface="黑体" panose="02010609060101010101" pitchFamily="49" charset="-122"/>
            </a:endParaRPr>
          </a:p>
          <a:p>
            <a:pPr marL="0" indent="0">
              <a:lnSpc>
                <a:spcPct val="130000"/>
              </a:lnSpc>
              <a:buNone/>
            </a:pPr>
            <a:r>
              <a:rPr lang="zh-CN" altLang="en-US" dirty="0">
                <a:solidFill>
                  <a:srgbClr val="0000FF"/>
                </a:solidFill>
                <a:latin typeface="宋体" panose="02010600030101010101" pitchFamily="2" charset="-122"/>
                <a:ea typeface="宋体" panose="02010600030101010101" pitchFamily="2" charset="-122"/>
              </a:rPr>
              <a:t>凯文</a:t>
            </a:r>
            <a:r>
              <a:rPr lang="en-US" altLang="zh-CN" dirty="0">
                <a:solidFill>
                  <a:srgbClr val="0000FF"/>
                </a:solidFill>
                <a:latin typeface="宋体" panose="02010600030101010101" pitchFamily="2" charset="-122"/>
                <a:ea typeface="宋体" panose="02010600030101010101" pitchFamily="2" charset="-122"/>
              </a:rPr>
              <a:t>.</a:t>
            </a:r>
            <a:r>
              <a:rPr lang="zh-CN" altLang="en-US" dirty="0">
                <a:solidFill>
                  <a:srgbClr val="0000FF"/>
                </a:solidFill>
                <a:latin typeface="宋体" panose="02010600030101010101" pitchFamily="2" charset="-122"/>
                <a:ea typeface="宋体" panose="02010600030101010101" pitchFamily="2" charset="-122"/>
              </a:rPr>
              <a:t>米特尼克</a:t>
            </a:r>
            <a:r>
              <a:rPr lang="en-US" altLang="zh-CN" dirty="0">
                <a:solidFill>
                  <a:srgbClr val="0000FF"/>
                </a:solidFill>
                <a:latin typeface="宋体" panose="02010600030101010101" pitchFamily="2" charset="-122"/>
                <a:ea typeface="宋体" panose="02010600030101010101" pitchFamily="2" charset="-122"/>
              </a:rPr>
              <a:t> Kevin Mitnick </a:t>
            </a:r>
            <a:r>
              <a:rPr lang="zh-CN" altLang="en-US" dirty="0">
                <a:solidFill>
                  <a:srgbClr val="0000FF"/>
                </a:solidFill>
                <a:latin typeface="宋体" panose="02010600030101010101" pitchFamily="2" charset="-122"/>
                <a:ea typeface="宋体" panose="02010600030101010101" pitchFamily="2" charset="-122"/>
              </a:rPr>
              <a:t>世界头号黑客</a:t>
            </a:r>
            <a:endParaRPr lang="zh-CN" altLang="en-US" dirty="0">
              <a:solidFill>
                <a:srgbClr val="0000FF"/>
              </a:solidFill>
              <a:latin typeface="宋体" panose="02010600030101010101" pitchFamily="2" charset="-122"/>
              <a:ea typeface="宋体" panose="02010600030101010101" pitchFamily="2" charset="-122"/>
            </a:endParaRPr>
          </a:p>
          <a:p>
            <a:pPr marL="0" indent="0">
              <a:lnSpc>
                <a:spcPct val="130000"/>
              </a:lnSpc>
              <a:buNone/>
            </a:pPr>
            <a:endParaRPr lang="zh-CN" altLang="en-US" dirty="0">
              <a:solidFill>
                <a:srgbClr val="2E3436"/>
              </a:solidFill>
              <a:ea typeface="黑体" panose="02010609060101010101" pitchFamily="49" charset="-122"/>
            </a:endParaRPr>
          </a:p>
        </p:txBody>
      </p:sp>
      <p:pic>
        <p:nvPicPr>
          <p:cNvPr id="40962" name="Picture 3"/>
          <p:cNvPicPr>
            <a:picLocks noChangeAspect="1"/>
          </p:cNvPicPr>
          <p:nvPr/>
        </p:nvPicPr>
        <p:blipFill>
          <a:blip r:embed="rId1"/>
          <a:stretch>
            <a:fillRect/>
          </a:stretch>
        </p:blipFill>
        <p:spPr>
          <a:xfrm>
            <a:off x="876300" y="2047875"/>
            <a:ext cx="457200" cy="457200"/>
          </a:xfrm>
          <a:prstGeom prst="rect">
            <a:avLst/>
          </a:prstGeom>
          <a:noFill/>
          <a:ln w="9525">
            <a:noFill/>
          </a:ln>
        </p:spPr>
      </p:pic>
      <p:pic>
        <p:nvPicPr>
          <p:cNvPr id="40963" name="Picture 4"/>
          <p:cNvPicPr>
            <a:picLocks noChangeAspect="1"/>
          </p:cNvPicPr>
          <p:nvPr/>
        </p:nvPicPr>
        <p:blipFill>
          <a:blip r:embed="rId2"/>
          <a:stretch>
            <a:fillRect/>
          </a:stretch>
        </p:blipFill>
        <p:spPr>
          <a:xfrm>
            <a:off x="885825" y="2695575"/>
            <a:ext cx="457200" cy="457200"/>
          </a:xfrm>
          <a:prstGeom prst="rect">
            <a:avLst/>
          </a:prstGeom>
          <a:noFill/>
          <a:ln w="9525">
            <a:noFill/>
          </a:ln>
        </p:spPr>
      </p:pic>
      <p:sp>
        <p:nvSpPr>
          <p:cNvPr id="40964" name="Line 7"/>
          <p:cNvSpPr/>
          <p:nvPr/>
        </p:nvSpPr>
        <p:spPr>
          <a:xfrm>
            <a:off x="1104900" y="2362200"/>
            <a:ext cx="1588" cy="228600"/>
          </a:xfrm>
          <a:prstGeom prst="line">
            <a:avLst/>
          </a:prstGeom>
          <a:ln w="15875" cap="rnd" cmpd="sng">
            <a:solidFill>
              <a:schemeClr val="bg2"/>
            </a:solidFill>
            <a:prstDash val="sysDot"/>
            <a:round/>
            <a:headEnd type="none" w="med" len="med"/>
            <a:tailEnd type="none" w="med" len="med"/>
          </a:ln>
        </p:spPr>
      </p:sp>
      <p:sp>
        <p:nvSpPr>
          <p:cNvPr id="40965" name="Line 11"/>
          <p:cNvSpPr/>
          <p:nvPr/>
        </p:nvSpPr>
        <p:spPr>
          <a:xfrm>
            <a:off x="1285875" y="5029200"/>
            <a:ext cx="1588" cy="228600"/>
          </a:xfrm>
          <a:prstGeom prst="line">
            <a:avLst/>
          </a:prstGeom>
          <a:ln w="15875" cap="rnd" cmpd="sng">
            <a:solidFill>
              <a:schemeClr val="bg2"/>
            </a:solidFill>
            <a:prstDash val="sysDot"/>
            <a:round/>
            <a:headEnd type="none" w="med" len="med"/>
            <a:tailEnd type="none" w="med" len="med"/>
          </a:ln>
        </p:spPr>
      </p:sp>
      <p:sp>
        <p:nvSpPr>
          <p:cNvPr id="40966" name="Line 12"/>
          <p:cNvSpPr/>
          <p:nvPr/>
        </p:nvSpPr>
        <p:spPr>
          <a:xfrm>
            <a:off x="1285875" y="5715000"/>
            <a:ext cx="1588" cy="228600"/>
          </a:xfrm>
          <a:prstGeom prst="line">
            <a:avLst/>
          </a:prstGeom>
          <a:ln w="15875" cap="rnd" cmpd="sng">
            <a:solidFill>
              <a:schemeClr val="bg2"/>
            </a:solidFill>
            <a:prstDash val="sysDot"/>
            <a:round/>
            <a:headEnd type="none" w="med" len="med"/>
            <a:tailEnd type="none" w="med" len="med"/>
          </a:ln>
        </p:spPr>
      </p:sp>
      <p:sp>
        <p:nvSpPr>
          <p:cNvPr id="782349" name="Rectangle 13"/>
          <p:cNvSpPr>
            <a:spLocks noChangeArrowheads="1"/>
          </p:cNvSpPr>
          <p:nvPr>
            <p:ph type="title"/>
          </p:nvPr>
        </p:nvSpPr>
        <p:spPr>
          <a:xfrm>
            <a:off x="838200" y="77788"/>
            <a:ext cx="7391400" cy="684213"/>
          </a:xfrm>
        </p:spPr>
        <p:txBody>
          <a:bodyPr vert="horz" wrap="square" lIns="0" tIns="45720" rIns="91440" bIns="45720" numCol="1" anchor="ctr" anchorCtr="0" compatLnSpc="1"/>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j-cs"/>
              </a:rPr>
              <a:t>1.2</a:t>
            </a:r>
            <a:r>
              <a:rPr kumimoji="0" lang="en-US" altLang="zh-CN"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 </a:t>
            </a:r>
            <a:r>
              <a:rPr kumimoji="0" lang="zh-CN" altLang="en-US"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信息化 </a:t>
            </a:r>
            <a:endParaRPr kumimoji="0" lang="zh-CN" altLang="en-US" sz="30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endParaRPr>
          </a:p>
        </p:txBody>
      </p:sp>
      <p:sp>
        <p:nvSpPr>
          <p:cNvPr id="782350" name="Text Box 14"/>
          <p:cNvSpPr txBox="1">
            <a:spLocks noChangeArrowheads="1"/>
          </p:cNvSpPr>
          <p:nvPr/>
        </p:nvSpPr>
        <p:spPr bwMode="auto">
          <a:xfrm>
            <a:off x="666750" y="1314450"/>
            <a:ext cx="4162425" cy="519113"/>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effectLst>
                  <a:outerShdw blurRad="38100" dist="38100" dir="2700000" algn="tl">
                    <a:srgbClr val="C0C0C0"/>
                  </a:outerShdw>
                </a:effectLst>
                <a:latin typeface="宋体" panose="02010600030101010101" pitchFamily="2" charset="-122"/>
                <a:ea typeface="宋体" panose="02010600030101010101" pitchFamily="2" charset="-122"/>
                <a:cs typeface="+mn-cs"/>
              </a:rPr>
              <a:t>二、信息化的负面影响 </a:t>
            </a:r>
            <a:endParaRPr kumimoji="0" lang="zh-CN" altLang="en-US" sz="2800" b="0" kern="1200" cap="none" spc="0" normalizeH="0" baseline="0" noProof="0" smtClean="0">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pic>
        <p:nvPicPr>
          <p:cNvPr id="40969" name="Picture 17"/>
          <p:cNvPicPr>
            <a:picLocks noChangeAspect="1"/>
          </p:cNvPicPr>
          <p:nvPr/>
        </p:nvPicPr>
        <p:blipFill>
          <a:blip r:embed="rId3"/>
          <a:stretch>
            <a:fillRect/>
          </a:stretch>
        </p:blipFill>
        <p:spPr>
          <a:xfrm>
            <a:off x="1414463" y="3181350"/>
            <a:ext cx="2295525" cy="2762250"/>
          </a:xfrm>
          <a:prstGeom prst="rect">
            <a:avLst/>
          </a:prstGeom>
          <a:noFill/>
          <a:ln w="9525">
            <a:noFill/>
          </a:ln>
        </p:spPr>
      </p:pic>
      <p:pic>
        <p:nvPicPr>
          <p:cNvPr id="40970" name="Picture 18"/>
          <p:cNvPicPr>
            <a:picLocks noChangeAspect="1"/>
          </p:cNvPicPr>
          <p:nvPr/>
        </p:nvPicPr>
        <p:blipFill>
          <a:blip r:embed="rId4"/>
          <a:stretch>
            <a:fillRect/>
          </a:stretch>
        </p:blipFill>
        <p:spPr>
          <a:xfrm>
            <a:off x="5672138" y="3067050"/>
            <a:ext cx="2505075" cy="3181350"/>
          </a:xfrm>
          <a:prstGeom prst="rect">
            <a:avLst/>
          </a:prstGeom>
          <a:noFill/>
          <a:ln w="952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09" name="Picture 4" descr="board4"/>
          <p:cNvPicPr>
            <a:picLocks noChangeAspect="1"/>
          </p:cNvPicPr>
          <p:nvPr/>
        </p:nvPicPr>
        <p:blipFill>
          <a:blip r:embed="rId1"/>
          <a:stretch>
            <a:fillRect/>
          </a:stretch>
        </p:blipFill>
        <p:spPr>
          <a:xfrm>
            <a:off x="842963" y="1185863"/>
            <a:ext cx="7343775" cy="1876425"/>
          </a:xfrm>
          <a:prstGeom prst="rect">
            <a:avLst/>
          </a:prstGeom>
          <a:noFill/>
          <a:ln w="9525">
            <a:noFill/>
          </a:ln>
        </p:spPr>
      </p:pic>
      <p:sp>
        <p:nvSpPr>
          <p:cNvPr id="695298" name="Rectangle 2"/>
          <p:cNvSpPr>
            <a:spLocks noChangeArrowheads="1"/>
          </p:cNvSpPr>
          <p:nvPr/>
        </p:nvSpPr>
        <p:spPr bwMode="auto">
          <a:xfrm>
            <a:off x="838200" y="239713"/>
            <a:ext cx="44767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1.3</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信息资源和信息管理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695299" name="Rectangle 3"/>
          <p:cNvSpPr>
            <a:spLocks noChangeArrowheads="1"/>
          </p:cNvSpPr>
          <p:nvPr/>
        </p:nvSpPr>
        <p:spPr bwMode="auto">
          <a:xfrm>
            <a:off x="927100" y="1238250"/>
            <a:ext cx="7207250" cy="1817688"/>
          </a:xfrm>
          <a:prstGeom prst="rect">
            <a:avLst/>
          </a:prstGeom>
          <a:noFill/>
          <a:ln w="9525">
            <a:noFill/>
            <a:miter lim="800000"/>
          </a:ln>
          <a:effectLst/>
        </p:spPr>
        <p:txBody>
          <a:bodyPr lIns="0" tIns="0" rIns="0" bIns="0"/>
          <a:lstStyle/>
          <a:p>
            <a:pPr marL="228600" marR="0" lvl="0" indent="-228600" algn="just"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None/>
              <a:defRPr/>
            </a:pPr>
            <a:r>
              <a:rPr kumimoji="0"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－、信息资源的基本概念</a:t>
            </a:r>
            <a:endParaRPr kumimoji="0"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我们通常所说的信息资源包括狭义的信息资源和广义的信息资源。</a:t>
            </a:r>
            <a:endPar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p:txBody>
      </p:sp>
      <p:grpSp>
        <p:nvGrpSpPr>
          <p:cNvPr id="2" name="Group 23"/>
          <p:cNvGrpSpPr/>
          <p:nvPr/>
        </p:nvGrpSpPr>
        <p:grpSpPr>
          <a:xfrm>
            <a:off x="723900" y="3084513"/>
            <a:ext cx="7461250" cy="3089275"/>
            <a:chOff x="456" y="1943"/>
            <a:chExt cx="4700" cy="1946"/>
          </a:xfrm>
        </p:grpSpPr>
        <p:pic>
          <p:nvPicPr>
            <p:cNvPr id="43013" name="Picture 12"/>
            <p:cNvPicPr>
              <a:picLocks noChangeAspect="1"/>
            </p:cNvPicPr>
            <p:nvPr/>
          </p:nvPicPr>
          <p:blipFill>
            <a:blip r:embed="rId2"/>
            <a:stretch>
              <a:fillRect/>
            </a:stretch>
          </p:blipFill>
          <p:spPr>
            <a:xfrm>
              <a:off x="554" y="1956"/>
              <a:ext cx="4559" cy="1914"/>
            </a:xfrm>
            <a:prstGeom prst="rect">
              <a:avLst/>
            </a:prstGeom>
            <a:noFill/>
            <a:ln w="12700" cap="flat" cmpd="sng">
              <a:solidFill>
                <a:schemeClr val="tx1"/>
              </a:solidFill>
              <a:prstDash val="solid"/>
              <a:miter/>
              <a:headEnd type="none" w="sm" len="sm"/>
              <a:tailEnd type="none" w="sm" len="sm"/>
            </a:ln>
          </p:spPr>
        </p:pic>
        <p:pic>
          <p:nvPicPr>
            <p:cNvPr id="43014" name="Picture 6" descr="board5"/>
            <p:cNvPicPr>
              <a:picLocks noChangeAspect="1"/>
            </p:cNvPicPr>
            <p:nvPr/>
          </p:nvPicPr>
          <p:blipFill>
            <a:blip r:embed="rId3"/>
            <a:stretch>
              <a:fillRect/>
            </a:stretch>
          </p:blipFill>
          <p:spPr>
            <a:xfrm>
              <a:off x="542" y="1943"/>
              <a:ext cx="4603" cy="1946"/>
            </a:xfrm>
            <a:prstGeom prst="rect">
              <a:avLst/>
            </a:prstGeom>
            <a:noFill/>
            <a:ln w="9525">
              <a:noFill/>
            </a:ln>
          </p:spPr>
        </p:pic>
        <p:sp>
          <p:nvSpPr>
            <p:cNvPr id="43015" name="AutoShape 8"/>
            <p:cNvSpPr/>
            <p:nvPr/>
          </p:nvSpPr>
          <p:spPr>
            <a:xfrm>
              <a:off x="540" y="2564"/>
              <a:ext cx="4616" cy="1317"/>
            </a:xfrm>
            <a:prstGeom prst="roundRect">
              <a:avLst>
                <a:gd name="adj" fmla="val 4167"/>
              </a:avLst>
            </a:prstGeom>
            <a:noFill/>
            <a:ln w="9525">
              <a:noFill/>
            </a:ln>
          </p:spPr>
          <p:txBody>
            <a:bodyPr anchor="ctr"/>
            <a:p>
              <a:pPr eaLnBrk="0" hangingPunct="0">
                <a:lnSpc>
                  <a:spcPct val="120000"/>
                </a:lnSpc>
                <a:spcBef>
                  <a:spcPct val="50000"/>
                </a:spcBef>
              </a:pPr>
              <a:r>
                <a:rPr lang="zh-CN" altLang="en-US" sz="2400" b="0" dirty="0">
                  <a:solidFill>
                    <a:schemeClr val="bg1"/>
                  </a:solidFill>
                  <a:latin typeface="楷体_GB2312" panose="02010609030101010101" pitchFamily="49" charset="-122"/>
                  <a:ea typeface="楷体_GB2312" panose="02010609030101010101" pitchFamily="49" charset="-122"/>
                </a:rPr>
                <a:t>    信息资源是指经过人的认识和创造之后，以符号形式存储在一定载体上的，可供利用的信息。从这个概念中，我们可以看出，信息和信息资源是两个既有区别，又有联系的两个概念：信息资源是附加了人类劳动的信息。是信息的一部分。 </a:t>
              </a:r>
              <a:endParaRPr lang="zh-CN" altLang="en-US" sz="2400" b="0" dirty="0">
                <a:solidFill>
                  <a:schemeClr val="bg1"/>
                </a:solidFill>
                <a:latin typeface="楷体_GB2312" panose="02010609030101010101" pitchFamily="49" charset="-122"/>
                <a:ea typeface="楷体_GB2312" panose="02010609030101010101" pitchFamily="49" charset="-122"/>
              </a:endParaRPr>
            </a:p>
            <a:p>
              <a:pPr eaLnBrk="0" hangingPunct="0">
                <a:lnSpc>
                  <a:spcPct val="120000"/>
                </a:lnSpc>
                <a:spcBef>
                  <a:spcPct val="50000"/>
                </a:spcBef>
              </a:pPr>
              <a:endParaRPr lang="en-US" altLang="zh-CN" sz="2400" b="0" dirty="0">
                <a:solidFill>
                  <a:schemeClr val="bg1"/>
                </a:solidFill>
                <a:latin typeface="楷体_GB2312" panose="02010609030101010101" pitchFamily="49" charset="-122"/>
                <a:ea typeface="楷体_GB2312" panose="02010609030101010101" pitchFamily="49" charset="-122"/>
              </a:endParaRPr>
            </a:p>
          </p:txBody>
        </p:sp>
        <p:sp>
          <p:nvSpPr>
            <p:cNvPr id="695305" name="Text Box 9"/>
            <p:cNvSpPr txBox="1">
              <a:spLocks noChangeArrowheads="1"/>
            </p:cNvSpPr>
            <p:nvPr/>
          </p:nvSpPr>
          <p:spPr bwMode="auto">
            <a:xfrm>
              <a:off x="456" y="1980"/>
              <a:ext cx="1902" cy="327"/>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狭义的信息资源</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grpSp>
        <p:nvGrpSpPr>
          <p:cNvPr id="3" name="Group 19"/>
          <p:cNvGrpSpPr/>
          <p:nvPr/>
        </p:nvGrpSpPr>
        <p:grpSpPr>
          <a:xfrm>
            <a:off x="704850" y="3086100"/>
            <a:ext cx="7566025" cy="3143250"/>
            <a:chOff x="456" y="1956"/>
            <a:chExt cx="4736" cy="1980"/>
          </a:xfrm>
        </p:grpSpPr>
        <p:pic>
          <p:nvPicPr>
            <p:cNvPr id="43018" name="Picture 20"/>
            <p:cNvPicPr>
              <a:picLocks noChangeAspect="1"/>
            </p:cNvPicPr>
            <p:nvPr/>
          </p:nvPicPr>
          <p:blipFill>
            <a:blip r:embed="rId2"/>
            <a:stretch>
              <a:fillRect/>
            </a:stretch>
          </p:blipFill>
          <p:spPr>
            <a:xfrm>
              <a:off x="554" y="1956"/>
              <a:ext cx="4559" cy="1980"/>
            </a:xfrm>
            <a:prstGeom prst="rect">
              <a:avLst/>
            </a:prstGeom>
            <a:noFill/>
            <a:ln w="12700" cap="flat" cmpd="sng">
              <a:solidFill>
                <a:schemeClr val="tx1"/>
              </a:solidFill>
              <a:prstDash val="solid"/>
              <a:miter/>
              <a:headEnd type="none" w="sm" len="sm"/>
              <a:tailEnd type="none" w="sm" len="sm"/>
            </a:ln>
          </p:spPr>
        </p:pic>
        <p:sp>
          <p:nvSpPr>
            <p:cNvPr id="43019" name="AutoShape 21"/>
            <p:cNvSpPr/>
            <p:nvPr/>
          </p:nvSpPr>
          <p:spPr>
            <a:xfrm>
              <a:off x="576" y="2450"/>
              <a:ext cx="4616" cy="1317"/>
            </a:xfrm>
            <a:prstGeom prst="roundRect">
              <a:avLst>
                <a:gd name="adj" fmla="val 4167"/>
              </a:avLst>
            </a:prstGeom>
            <a:noFill/>
            <a:ln w="9525">
              <a:noFill/>
            </a:ln>
          </p:spPr>
          <p:txBody>
            <a:bodyPr anchor="ctr"/>
            <a:p>
              <a:pPr eaLnBrk="0" hangingPunct="0">
                <a:lnSpc>
                  <a:spcPct val="120000"/>
                </a:lnSpc>
                <a:spcBef>
                  <a:spcPct val="50000"/>
                </a:spcBef>
              </a:pPr>
              <a:r>
                <a:rPr lang="zh-CN" altLang="en-US" sz="2000" b="0" dirty="0">
                  <a:solidFill>
                    <a:srgbClr val="F4F5E7"/>
                  </a:solidFill>
                  <a:latin typeface="楷体_GB2312" panose="02010609030101010101" pitchFamily="49" charset="-122"/>
                  <a:ea typeface="楷体_GB2312" panose="02010609030101010101" pitchFamily="49" charset="-122"/>
                </a:rPr>
                <a:t>    包括信息生产者、信息和信息技术三个基本要素：第一，信息生产者是为某种目的生产信息的劳动者，不仅包括从事原始信息的生产者，而且包括从事信息加工或再生产的劳动者；第二，信息是信息生产的产品，是信息生产者的劳动成果，对社会各种活动直接产生效用；第三，信息技术是对声音、图像、文字、数字和各种传感信号的信息进行获取、加工处理、存储、传播和利用的能动技术。 </a:t>
              </a:r>
              <a:endParaRPr lang="en-US" altLang="zh-CN" sz="2000" b="0" dirty="0">
                <a:solidFill>
                  <a:srgbClr val="F4F5E7"/>
                </a:solidFill>
                <a:latin typeface="楷体_GB2312" panose="02010609030101010101" pitchFamily="49" charset="-122"/>
                <a:ea typeface="楷体_GB2312" panose="02010609030101010101" pitchFamily="49" charset="-122"/>
              </a:endParaRPr>
            </a:p>
          </p:txBody>
        </p:sp>
        <p:sp>
          <p:nvSpPr>
            <p:cNvPr id="695318" name="Text Box 22"/>
            <p:cNvSpPr txBox="1">
              <a:spLocks noChangeArrowheads="1"/>
            </p:cNvSpPr>
            <p:nvPr/>
          </p:nvSpPr>
          <p:spPr bwMode="auto">
            <a:xfrm>
              <a:off x="456" y="1980"/>
              <a:ext cx="1902" cy="327"/>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广义的信息资源</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5539" name="Rectangle 3"/>
          <p:cNvSpPr>
            <a:spLocks noChangeArrowheads="1"/>
          </p:cNvSpPr>
          <p:nvPr/>
        </p:nvSpPr>
        <p:spPr bwMode="auto">
          <a:xfrm>
            <a:off x="838200" y="239713"/>
            <a:ext cx="44767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1.3</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信息资源和信息管理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44034" name="Picture 6"/>
          <p:cNvPicPr>
            <a:picLocks noChangeAspect="1"/>
          </p:cNvPicPr>
          <p:nvPr/>
        </p:nvPicPr>
        <p:blipFill>
          <a:blip r:embed="rId1"/>
          <a:stretch>
            <a:fillRect/>
          </a:stretch>
        </p:blipFill>
        <p:spPr>
          <a:xfrm>
            <a:off x="898525" y="1231900"/>
            <a:ext cx="7237413" cy="4856163"/>
          </a:xfrm>
          <a:prstGeom prst="rect">
            <a:avLst/>
          </a:prstGeom>
          <a:noFill/>
          <a:ln w="12700" cap="flat" cmpd="sng">
            <a:solidFill>
              <a:schemeClr val="tx1"/>
            </a:solidFill>
            <a:prstDash val="solid"/>
            <a:miter/>
            <a:headEnd type="none" w="sm" len="sm"/>
            <a:tailEnd type="none" w="sm" len="sm"/>
          </a:ln>
        </p:spPr>
      </p:pic>
      <p:pic>
        <p:nvPicPr>
          <p:cNvPr id="44035" name="Picture 7" descr="board5"/>
          <p:cNvPicPr>
            <a:picLocks noChangeAspect="1"/>
          </p:cNvPicPr>
          <p:nvPr/>
        </p:nvPicPr>
        <p:blipFill>
          <a:blip r:embed="rId2"/>
          <a:stretch>
            <a:fillRect/>
          </a:stretch>
        </p:blipFill>
        <p:spPr>
          <a:xfrm>
            <a:off x="869950" y="1198563"/>
            <a:ext cx="7307263" cy="4937125"/>
          </a:xfrm>
          <a:prstGeom prst="rect">
            <a:avLst/>
          </a:prstGeom>
          <a:noFill/>
          <a:ln w="9525">
            <a:noFill/>
          </a:ln>
        </p:spPr>
      </p:pic>
      <p:sp>
        <p:nvSpPr>
          <p:cNvPr id="705544" name="AutoShape 8"/>
          <p:cNvSpPr>
            <a:spLocks noChangeArrowheads="1"/>
          </p:cNvSpPr>
          <p:nvPr/>
        </p:nvSpPr>
        <p:spPr bwMode="auto">
          <a:xfrm>
            <a:off x="885825" y="2211388"/>
            <a:ext cx="7327900" cy="3341688"/>
          </a:xfrm>
          <a:prstGeom prst="roundRect">
            <a:avLst>
              <a:gd name="adj" fmla="val 4167"/>
            </a:avLst>
          </a:prstGeom>
          <a:noFill/>
          <a:ln w="9525">
            <a:noFill/>
            <a:round/>
          </a:ln>
          <a:effectLst/>
        </p:spPr>
        <p:txBody>
          <a:bodyPr anchor="ctr"/>
          <a:lstStyle/>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(一) </a:t>
            </a:r>
            <a:r>
              <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作为一种资源，它有着其他资源所具有的共同特征，作为生产要素的人类需求性、稀缺性；</a:t>
            </a:r>
            <a:endPar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(二) </a:t>
            </a:r>
            <a:r>
              <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作为一种专门的资源，它的特点有：获取具有一定成本、价值可衡量、可商品化、可消费、可转让、可投资、可加工处理等；</a:t>
            </a:r>
            <a:endPar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(三) </a:t>
            </a:r>
            <a:r>
              <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作为一种特殊资源，它又拥有自己的个性：无限性、共享性、无耗性(不会因为被使用而减少或消失)等。</a:t>
            </a:r>
            <a:endPar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(四) </a:t>
            </a:r>
            <a:r>
              <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构成要素的特殊性，它包括信息、人、符号和载体。</a:t>
            </a:r>
            <a:endPar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信息资源的开发和利用是管理信息系统的主要工作。 </a:t>
            </a:r>
            <a:endPar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p:txBody>
      </p:sp>
      <p:sp>
        <p:nvSpPr>
          <p:cNvPr id="705545" name="Text Box 9"/>
          <p:cNvSpPr txBox="1">
            <a:spLocks noChangeArrowheads="1"/>
          </p:cNvSpPr>
          <p:nvPr/>
        </p:nvSpPr>
        <p:spPr bwMode="auto">
          <a:xfrm>
            <a:off x="742950" y="1292225"/>
            <a:ext cx="3905250" cy="519113"/>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二、信息资源的特征</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Picture 4" descr="board5"/>
          <p:cNvPicPr>
            <a:picLocks noChangeAspect="1"/>
          </p:cNvPicPr>
          <p:nvPr/>
        </p:nvPicPr>
        <p:blipFill>
          <a:blip r:embed="rId1"/>
          <a:stretch>
            <a:fillRect/>
          </a:stretch>
        </p:blipFill>
        <p:spPr>
          <a:xfrm>
            <a:off x="869950" y="1198563"/>
            <a:ext cx="7307263" cy="4937125"/>
          </a:xfrm>
          <a:prstGeom prst="rect">
            <a:avLst/>
          </a:prstGeom>
          <a:noFill/>
          <a:ln w="9525">
            <a:noFill/>
          </a:ln>
        </p:spPr>
      </p:pic>
      <p:sp>
        <p:nvSpPr>
          <p:cNvPr id="706562" name="Rectangle 2"/>
          <p:cNvSpPr>
            <a:spLocks noChangeArrowheads="1"/>
          </p:cNvSpPr>
          <p:nvPr/>
        </p:nvSpPr>
        <p:spPr bwMode="auto">
          <a:xfrm>
            <a:off x="838200" y="239713"/>
            <a:ext cx="44767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1.3</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信息资源和信息管理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706565" name="AutoShape 5"/>
          <p:cNvSpPr>
            <a:spLocks noChangeArrowheads="1"/>
          </p:cNvSpPr>
          <p:nvPr/>
        </p:nvSpPr>
        <p:spPr bwMode="auto">
          <a:xfrm>
            <a:off x="885825" y="2211388"/>
            <a:ext cx="7327900" cy="3341688"/>
          </a:xfrm>
          <a:prstGeom prst="roundRect">
            <a:avLst>
              <a:gd name="adj" fmla="val 4167"/>
            </a:avLst>
          </a:prstGeom>
          <a:noFill/>
          <a:ln w="9525">
            <a:noFill/>
            <a:round/>
          </a:ln>
          <a:effectLst/>
        </p:spPr>
        <p:txBody>
          <a:bodyPr anchor="ctr"/>
          <a:lstStyle/>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chemeClr val="bg1"/>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    信息管理，是指对人类社会信息活动的各种相关因素（主要是人、信息、技术和机构等）进行科学的计划、组织、控制和协调，以实现信息资源的合理开发与有效利用的过程。它既包括微观上对信息内容的管理</a:t>
            </a:r>
            <a:r>
              <a:rPr kumimoji="0" lang="zh-CN" altLang="en-US" sz="2200" b="0" i="0" u="none" strike="noStrike" kern="1200" cap="none" spc="0" normalizeH="0" baseline="0" noProof="0" smtClean="0">
                <a:ln>
                  <a:noFill/>
                </a:ln>
                <a:solidFill>
                  <a:schemeClr val="bg1"/>
                </a:solidFill>
                <a:effectLst>
                  <a:outerShdw blurRad="38100" dist="38100" dir="2700000" algn="tl">
                    <a:srgbClr val="C0C0C0"/>
                  </a:outerShdw>
                </a:effectLst>
                <a:uLnTx/>
                <a:uFillTx/>
                <a:latin typeface="Times New Roman" panose="02020603050405020304"/>
                <a:ea typeface="楷体_GB2312" panose="02010609030101010101" pitchFamily="49" charset="-122"/>
                <a:cs typeface="+mn-cs"/>
              </a:rPr>
              <a:t>—</a:t>
            </a:r>
            <a:r>
              <a:rPr kumimoji="0" lang="zh-CN" altLang="en-US" sz="2200" b="0" i="0" u="none" strike="noStrike" kern="1200" cap="none" spc="0" normalizeH="0" baseline="0" noProof="0" smtClean="0">
                <a:ln>
                  <a:noFill/>
                </a:ln>
                <a:solidFill>
                  <a:schemeClr val="bg1"/>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信息的采集、加工、检索、服务等，又包括宏观上对信息机构和信息系统的管理。 </a:t>
            </a:r>
            <a:endParaRPr kumimoji="0" lang="zh-CN" altLang="en-US" sz="2200" b="0" i="0" u="none" strike="noStrike" kern="1200" cap="none" spc="0" normalizeH="0" baseline="0" noProof="0" smtClean="0">
              <a:ln>
                <a:noFill/>
              </a:ln>
              <a:solidFill>
                <a:schemeClr val="bg1"/>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a:p>
            <a:pPr marL="0" marR="0" lvl="0" indent="0" algn="just"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D60093"/>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信息管理的基本任务是建设和管理各级各类的信息系统。例如企业的管理信息系统（</a:t>
            </a:r>
            <a:r>
              <a:rPr kumimoji="0" lang="en-US" altLang="zh-CN"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MIS）、</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政府的决策支持系统（</a:t>
            </a:r>
            <a:r>
              <a:rPr kumimoji="0" lang="en-US" altLang="zh-CN"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DSS）、</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远程教学系统、电子商务系统（</a:t>
            </a:r>
            <a:r>
              <a:rPr kumimoji="0" lang="en-US" altLang="zh-CN"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EC）、</a:t>
            </a:r>
            <a:r>
              <a:rPr kumimoji="0" lang="en-US" altLang="zh-CN"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a:ea typeface="楷体_GB2312" panose="02010609030101010101" pitchFamily="49" charset="-122"/>
                <a:cs typeface="+mn-cs"/>
              </a:rPr>
              <a:t>“</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三金工程</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Times New Roman" panose="02020603050405020304"/>
                <a:ea typeface="楷体_GB2312" panose="02010609030101010101" pitchFamily="49" charset="-122"/>
                <a:cs typeface="+mn-cs"/>
              </a:rPr>
              <a:t>”</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和其他类似的工程。</a:t>
            </a:r>
            <a:r>
              <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 </a:t>
            </a:r>
            <a:endParaRPr kumimoji="0" lang="zh-CN" altLang="en-US" sz="2200" b="0" i="0" u="none" strike="noStrike" kern="1200" cap="none" spc="0" normalizeH="0" baseline="0" noProof="0" smtClean="0">
              <a:ln>
                <a:noFill/>
              </a:ln>
              <a:solidFill>
                <a:srgbClr val="F4F5E7"/>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p:txBody>
      </p:sp>
      <p:sp>
        <p:nvSpPr>
          <p:cNvPr id="706566" name="Text Box 6"/>
          <p:cNvSpPr txBox="1">
            <a:spLocks noChangeArrowheads="1"/>
          </p:cNvSpPr>
          <p:nvPr/>
        </p:nvSpPr>
        <p:spPr bwMode="auto">
          <a:xfrm>
            <a:off x="885825" y="1292225"/>
            <a:ext cx="4010025" cy="523875"/>
          </a:xfrm>
          <a:prstGeom prst="rect">
            <a:avLst/>
          </a:prstGeom>
          <a:noFill/>
          <a:ln w="9525">
            <a:noFill/>
            <a:miter lim="800000"/>
          </a:ln>
          <a:effectLst/>
        </p:spPr>
        <p:txBody>
          <a:bodyPr wrap="square">
            <a:spAutoFit/>
          </a:bodyPr>
          <a:lstStyle/>
          <a:p>
            <a:pPr marR="0" algn="ctr" defTabSz="914400" eaLnBrk="0" hangingPunct="0">
              <a:spcBef>
                <a:spcPct val="50000"/>
              </a:spcBef>
              <a:buClrTx/>
              <a:buSzTx/>
              <a:buFontTx/>
              <a:defRPr/>
            </a:pPr>
            <a:r>
              <a:rPr kumimoji="0" lang="zh-CN" altLang="en-US" sz="2800" b="0" kern="1200" cap="none" spc="0" normalizeH="0" baseline="0" noProof="0" dirty="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三、信息管理的概念</a:t>
            </a:r>
            <a:endParaRPr kumimoji="0" lang="zh-CN" altLang="en-US" sz="2800" b="0" kern="1200" cap="none" spc="0" normalizeH="0" baseline="0" noProof="0" dirty="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Picture 18"/>
          <p:cNvPicPr>
            <a:picLocks noChangeAspect="1"/>
          </p:cNvPicPr>
          <p:nvPr/>
        </p:nvPicPr>
        <p:blipFill>
          <a:blip r:embed="rId1"/>
          <a:stretch>
            <a:fillRect/>
          </a:stretch>
        </p:blipFill>
        <p:spPr>
          <a:xfrm>
            <a:off x="866775" y="1200150"/>
            <a:ext cx="4089400" cy="873125"/>
          </a:xfrm>
          <a:prstGeom prst="rect">
            <a:avLst/>
          </a:prstGeom>
          <a:noFill/>
          <a:ln w="9525">
            <a:noFill/>
          </a:ln>
        </p:spPr>
      </p:pic>
      <p:sp>
        <p:nvSpPr>
          <p:cNvPr id="46082" name="Text Box 19"/>
          <p:cNvSpPr txBox="1"/>
          <p:nvPr/>
        </p:nvSpPr>
        <p:spPr>
          <a:xfrm>
            <a:off x="1073150" y="1362075"/>
            <a:ext cx="3465513" cy="519113"/>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四、信息管理的意义</a:t>
            </a:r>
            <a:endParaRPr lang="zh-CN" altLang="en-US" sz="2800" dirty="0">
              <a:solidFill>
                <a:schemeClr val="bg1"/>
              </a:solidFill>
              <a:latin typeface="Arial Narrow" panose="020B0606020202030204" pitchFamily="34" charset="0"/>
              <a:ea typeface="宋体" panose="02010600030101010101" pitchFamily="2" charset="-122"/>
            </a:endParaRPr>
          </a:p>
        </p:txBody>
      </p:sp>
      <p:sp>
        <p:nvSpPr>
          <p:cNvPr id="703510" name="Rectangle 22"/>
          <p:cNvSpPr>
            <a:spLocks noChangeArrowheads="1"/>
          </p:cNvSpPr>
          <p:nvPr/>
        </p:nvSpPr>
        <p:spPr bwMode="auto">
          <a:xfrm>
            <a:off x="838200" y="239713"/>
            <a:ext cx="44767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1.3</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信息资源和信息管理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46084" name="Picture 29" descr="board6"/>
          <p:cNvPicPr>
            <a:picLocks noChangeAspect="1"/>
          </p:cNvPicPr>
          <p:nvPr/>
        </p:nvPicPr>
        <p:blipFill>
          <a:blip r:embed="rId2"/>
          <a:stretch>
            <a:fillRect/>
          </a:stretch>
        </p:blipFill>
        <p:spPr>
          <a:xfrm>
            <a:off x="904875" y="1978025"/>
            <a:ext cx="7277100" cy="2898775"/>
          </a:xfrm>
          <a:prstGeom prst="rect">
            <a:avLst/>
          </a:prstGeom>
          <a:noFill/>
          <a:ln w="9525">
            <a:noFill/>
          </a:ln>
        </p:spPr>
      </p:pic>
      <p:sp>
        <p:nvSpPr>
          <p:cNvPr id="46085" name="Text Box 24"/>
          <p:cNvSpPr txBox="1"/>
          <p:nvPr/>
        </p:nvSpPr>
        <p:spPr>
          <a:xfrm>
            <a:off x="1057275" y="2009775"/>
            <a:ext cx="7029450" cy="2655888"/>
          </a:xfrm>
          <a:prstGeom prst="rect">
            <a:avLst/>
          </a:prstGeom>
          <a:noFill/>
          <a:ln w="9525">
            <a:noFill/>
          </a:ln>
        </p:spPr>
        <p:txBody>
          <a:bodyPr anchor="t">
            <a:spAutoFit/>
          </a:bodyPr>
          <a:p>
            <a:pPr eaLnBrk="0" hangingPunct="0">
              <a:lnSpc>
                <a:spcPct val="120000"/>
              </a:lnSpc>
              <a:spcBef>
                <a:spcPct val="50000"/>
              </a:spcBef>
            </a:pPr>
            <a:r>
              <a:rPr lang="zh-CN" altLang="en-US" sz="2800" dirty="0">
                <a:solidFill>
                  <a:schemeClr val="bg1"/>
                </a:solidFill>
                <a:latin typeface="楷体_GB2312" panose="02010609030101010101" pitchFamily="49" charset="-122"/>
                <a:ea typeface="楷体_GB2312" panose="02010609030101010101" pitchFamily="49" charset="-122"/>
              </a:rPr>
              <a:t>    信息管理是信息时代的要求，是信息化建设的具体体现。信息管理是现代化管理的基础，是不可缺少的组成部分。信息管理是现代信息技术的重要应用领域。信息管理是人类新的物质文明和精神文明的必要基础。 </a:t>
            </a:r>
            <a:endParaRPr lang="zh-CN" altLang="en-US" sz="2800" dirty="0">
              <a:solidFill>
                <a:schemeClr val="bg1"/>
              </a:solidFill>
              <a:latin typeface="楷体_GB2312" panose="02010609030101010101" pitchFamily="49" charset="-122"/>
              <a:ea typeface="楷体_GB2312" panose="02010609030101010101" pitchFamily="49" charset="-122"/>
            </a:endParaRPr>
          </a:p>
        </p:txBody>
      </p:sp>
      <p:pic>
        <p:nvPicPr>
          <p:cNvPr id="46086" name="Picture 36" descr="背景1"/>
          <p:cNvPicPr>
            <a:picLocks noChangeAspect="1"/>
          </p:cNvPicPr>
          <p:nvPr/>
        </p:nvPicPr>
        <p:blipFill>
          <a:blip r:embed="rId3"/>
          <a:stretch>
            <a:fillRect/>
          </a:stretch>
        </p:blipFill>
        <p:spPr>
          <a:xfrm>
            <a:off x="933450" y="4767263"/>
            <a:ext cx="7239000" cy="1512887"/>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Picture 172" descr="050902_dq_288"/>
          <p:cNvPicPr>
            <a:picLocks noChangeAspect="1"/>
          </p:cNvPicPr>
          <p:nvPr/>
        </p:nvPicPr>
        <p:blipFill>
          <a:blip r:embed="rId1"/>
          <a:stretch>
            <a:fillRect/>
          </a:stretch>
        </p:blipFill>
        <p:spPr>
          <a:xfrm>
            <a:off x="7115175" y="1428750"/>
            <a:ext cx="914400" cy="857250"/>
          </a:xfrm>
          <a:prstGeom prst="rect">
            <a:avLst/>
          </a:prstGeom>
          <a:noFill/>
          <a:ln w="9525">
            <a:noFill/>
          </a:ln>
        </p:spPr>
      </p:pic>
      <p:pic>
        <p:nvPicPr>
          <p:cNvPr id="47106" name="Picture 136" descr="back5"/>
          <p:cNvPicPr>
            <a:picLocks noChangeAspect="1"/>
          </p:cNvPicPr>
          <p:nvPr/>
        </p:nvPicPr>
        <p:blipFill>
          <a:blip r:embed="rId2"/>
          <a:stretch>
            <a:fillRect/>
          </a:stretch>
        </p:blipFill>
        <p:spPr>
          <a:xfrm>
            <a:off x="906463" y="3276600"/>
            <a:ext cx="3035300" cy="1657350"/>
          </a:xfrm>
          <a:prstGeom prst="rect">
            <a:avLst/>
          </a:prstGeom>
          <a:noFill/>
          <a:ln w="9525">
            <a:noFill/>
          </a:ln>
        </p:spPr>
      </p:pic>
      <p:grpSp>
        <p:nvGrpSpPr>
          <p:cNvPr id="47107" name="Group 169"/>
          <p:cNvGrpSpPr/>
          <p:nvPr/>
        </p:nvGrpSpPr>
        <p:grpSpPr>
          <a:xfrm>
            <a:off x="885825" y="1209675"/>
            <a:ext cx="3679825" cy="873125"/>
            <a:chOff x="558" y="228"/>
            <a:chExt cx="2318" cy="550"/>
          </a:xfrm>
        </p:grpSpPr>
        <p:pic>
          <p:nvPicPr>
            <p:cNvPr id="47108" name="Picture 167"/>
            <p:cNvPicPr>
              <a:picLocks noChangeAspect="1"/>
            </p:cNvPicPr>
            <p:nvPr/>
          </p:nvPicPr>
          <p:blipFill>
            <a:blip r:embed="rId3"/>
            <a:stretch>
              <a:fillRect/>
            </a:stretch>
          </p:blipFill>
          <p:spPr>
            <a:xfrm>
              <a:off x="558" y="228"/>
              <a:ext cx="2318" cy="550"/>
            </a:xfrm>
            <a:prstGeom prst="rect">
              <a:avLst/>
            </a:prstGeom>
            <a:noFill/>
            <a:ln w="9525">
              <a:noFill/>
            </a:ln>
          </p:spPr>
        </p:pic>
        <p:sp>
          <p:nvSpPr>
            <p:cNvPr id="47109" name="Text Box 168"/>
            <p:cNvSpPr txBox="1"/>
            <p:nvPr/>
          </p:nvSpPr>
          <p:spPr>
            <a:xfrm>
              <a:off x="634" y="306"/>
              <a:ext cx="2183" cy="327"/>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四、信息管理的意义</a:t>
              </a:r>
              <a:endParaRPr lang="zh-CN" altLang="en-US" sz="2800" dirty="0">
                <a:solidFill>
                  <a:schemeClr val="bg1"/>
                </a:solidFill>
                <a:latin typeface="Arial Narrow" panose="020B0606020202030204" pitchFamily="34" charset="0"/>
                <a:ea typeface="宋体" panose="02010600030101010101" pitchFamily="2" charset="-122"/>
              </a:endParaRPr>
            </a:p>
          </p:txBody>
        </p:sp>
      </p:grpSp>
      <p:pic>
        <p:nvPicPr>
          <p:cNvPr id="47110" name="Picture 125"/>
          <p:cNvPicPr>
            <a:picLocks noChangeAspect="1"/>
          </p:cNvPicPr>
          <p:nvPr/>
        </p:nvPicPr>
        <p:blipFill>
          <a:blip r:embed="rId4"/>
          <a:stretch>
            <a:fillRect/>
          </a:stretch>
        </p:blipFill>
        <p:spPr>
          <a:xfrm>
            <a:off x="4152900" y="1971675"/>
            <a:ext cx="3486150" cy="3354388"/>
          </a:xfrm>
          <a:prstGeom prst="rect">
            <a:avLst/>
          </a:prstGeom>
          <a:noFill/>
          <a:ln w="12700">
            <a:noFill/>
          </a:ln>
        </p:spPr>
      </p:pic>
      <p:pic>
        <p:nvPicPr>
          <p:cNvPr id="47111" name="Picture 10" descr="Site01"/>
          <p:cNvPicPr>
            <a:picLocks noChangeAspect="1"/>
          </p:cNvPicPr>
          <p:nvPr/>
        </p:nvPicPr>
        <p:blipFill>
          <a:blip r:embed="rId5">
            <a:lum bright="70001" contrast="-70000"/>
          </a:blip>
          <a:stretch>
            <a:fillRect/>
          </a:stretch>
        </p:blipFill>
        <p:spPr>
          <a:xfrm rot="-2132260">
            <a:off x="4470400" y="2238375"/>
            <a:ext cx="2882900" cy="2835275"/>
          </a:xfrm>
          <a:prstGeom prst="rect">
            <a:avLst/>
          </a:prstGeom>
          <a:noFill/>
          <a:ln w="9525">
            <a:noFill/>
          </a:ln>
        </p:spPr>
      </p:pic>
      <p:sp>
        <p:nvSpPr>
          <p:cNvPr id="710672" name="Line 16"/>
          <p:cNvSpPr/>
          <p:nvPr/>
        </p:nvSpPr>
        <p:spPr>
          <a:xfrm flipH="1" flipV="1">
            <a:off x="6643688" y="2933700"/>
            <a:ext cx="484187" cy="735013"/>
          </a:xfrm>
          <a:prstGeom prst="line">
            <a:avLst/>
          </a:prstGeom>
          <a:ln w="57150" cap="flat" cmpd="sng">
            <a:solidFill>
              <a:srgbClr val="1A8B17"/>
            </a:solidFill>
            <a:prstDash val="solid"/>
            <a:round/>
            <a:headEnd type="none" w="med" len="med"/>
            <a:tailEnd type="none" w="med" len="med"/>
          </a:ln>
        </p:spPr>
      </p:sp>
      <p:sp>
        <p:nvSpPr>
          <p:cNvPr id="710673" name="Line 17"/>
          <p:cNvSpPr/>
          <p:nvPr/>
        </p:nvSpPr>
        <p:spPr>
          <a:xfrm flipV="1">
            <a:off x="4654550" y="2989263"/>
            <a:ext cx="484188" cy="679450"/>
          </a:xfrm>
          <a:prstGeom prst="line">
            <a:avLst/>
          </a:prstGeom>
          <a:ln w="57150" cap="flat" cmpd="sng">
            <a:solidFill>
              <a:srgbClr val="1A8B17"/>
            </a:solidFill>
            <a:prstDash val="solid"/>
            <a:round/>
            <a:headEnd type="none" w="med" len="med"/>
            <a:tailEnd type="none" w="med" len="med"/>
          </a:ln>
        </p:spPr>
      </p:sp>
      <p:pic>
        <p:nvPicPr>
          <p:cNvPr id="47114" name="Picture 101" descr="anniu8"/>
          <p:cNvPicPr>
            <a:picLocks noChangeAspect="1"/>
          </p:cNvPicPr>
          <p:nvPr/>
        </p:nvPicPr>
        <p:blipFill>
          <a:blip r:embed="rId6"/>
          <a:stretch>
            <a:fillRect/>
          </a:stretch>
        </p:blipFill>
        <p:spPr>
          <a:xfrm>
            <a:off x="5648325" y="3400425"/>
            <a:ext cx="600075" cy="561975"/>
          </a:xfrm>
          <a:prstGeom prst="rect">
            <a:avLst/>
          </a:prstGeom>
          <a:noFill/>
          <a:ln w="9525">
            <a:noFill/>
          </a:ln>
        </p:spPr>
      </p:pic>
      <p:sp>
        <p:nvSpPr>
          <p:cNvPr id="710774" name="Line 118"/>
          <p:cNvSpPr/>
          <p:nvPr/>
        </p:nvSpPr>
        <p:spPr>
          <a:xfrm flipV="1">
            <a:off x="5283200" y="4618038"/>
            <a:ext cx="1093788" cy="3175"/>
          </a:xfrm>
          <a:prstGeom prst="line">
            <a:avLst/>
          </a:prstGeom>
          <a:ln w="57150" cap="flat" cmpd="sng">
            <a:solidFill>
              <a:srgbClr val="339966"/>
            </a:solidFill>
            <a:prstDash val="solid"/>
            <a:round/>
            <a:headEnd type="none" w="med" len="med"/>
            <a:tailEnd type="none" w="med" len="med"/>
          </a:ln>
        </p:spPr>
      </p:sp>
      <p:grpSp>
        <p:nvGrpSpPr>
          <p:cNvPr id="47116" name="Group 126"/>
          <p:cNvGrpSpPr/>
          <p:nvPr/>
        </p:nvGrpSpPr>
        <p:grpSpPr>
          <a:xfrm>
            <a:off x="5114925" y="2933700"/>
            <a:ext cx="1600200" cy="1433513"/>
            <a:chOff x="3252" y="1950"/>
            <a:chExt cx="1008" cy="903"/>
          </a:xfrm>
        </p:grpSpPr>
        <p:sp>
          <p:nvSpPr>
            <p:cNvPr id="47117" name="Text Box 114"/>
            <p:cNvSpPr txBox="1"/>
            <p:nvPr/>
          </p:nvSpPr>
          <p:spPr>
            <a:xfrm>
              <a:off x="3252" y="2256"/>
              <a:ext cx="396" cy="327"/>
            </a:xfrm>
            <a:prstGeom prst="rect">
              <a:avLst/>
            </a:prstGeom>
            <a:noFill/>
            <a:ln w="9525">
              <a:noFill/>
            </a:ln>
          </p:spPr>
          <p:txBody>
            <a:bodyPr anchor="t">
              <a:spAutoFit/>
            </a:bodyPr>
            <a:p>
              <a:pPr algn="ctr" eaLnBrk="0" hangingPunct="0">
                <a:spcBef>
                  <a:spcPct val="50000"/>
                </a:spcBef>
              </a:pPr>
              <a:r>
                <a:rPr lang="zh-CN" altLang="en-US" sz="2800" dirty="0">
                  <a:solidFill>
                    <a:schemeClr val="hlink"/>
                  </a:solidFill>
                  <a:latin typeface="华文行楷" panose="02010800040101010101" pitchFamily="2" charset="-122"/>
                  <a:ea typeface="华文行楷" panose="02010800040101010101" pitchFamily="2" charset="-122"/>
                </a:rPr>
                <a:t>信</a:t>
              </a:r>
              <a:endParaRPr lang="zh-CN" altLang="en-US" sz="2800" dirty="0">
                <a:solidFill>
                  <a:schemeClr val="hlink"/>
                </a:solidFill>
                <a:latin typeface="华文行楷" panose="02010800040101010101" pitchFamily="2" charset="-122"/>
                <a:ea typeface="华文行楷" panose="02010800040101010101" pitchFamily="2" charset="-122"/>
              </a:endParaRPr>
            </a:p>
          </p:txBody>
        </p:sp>
        <p:sp>
          <p:nvSpPr>
            <p:cNvPr id="47118" name="Text Box 121"/>
            <p:cNvSpPr txBox="1"/>
            <p:nvPr/>
          </p:nvSpPr>
          <p:spPr>
            <a:xfrm>
              <a:off x="3576" y="1950"/>
              <a:ext cx="390" cy="327"/>
            </a:xfrm>
            <a:prstGeom prst="rect">
              <a:avLst/>
            </a:prstGeom>
            <a:noFill/>
            <a:ln w="9525">
              <a:noFill/>
            </a:ln>
          </p:spPr>
          <p:txBody>
            <a:bodyPr anchor="t">
              <a:spAutoFit/>
            </a:bodyPr>
            <a:p>
              <a:pPr algn="ctr" eaLnBrk="0" hangingPunct="0">
                <a:spcBef>
                  <a:spcPct val="50000"/>
                </a:spcBef>
              </a:pPr>
              <a:r>
                <a:rPr lang="zh-CN" altLang="en-US" sz="2800" dirty="0">
                  <a:solidFill>
                    <a:schemeClr val="hlink"/>
                  </a:solidFill>
                  <a:latin typeface="华文行楷" panose="02010800040101010101" pitchFamily="2" charset="-122"/>
                  <a:ea typeface="华文行楷" panose="02010800040101010101" pitchFamily="2" charset="-122"/>
                </a:rPr>
                <a:t>息       </a:t>
              </a:r>
              <a:endParaRPr lang="zh-CN" altLang="en-US" sz="2800" dirty="0">
                <a:solidFill>
                  <a:schemeClr val="hlink"/>
                </a:solidFill>
                <a:latin typeface="华文行楷" panose="02010800040101010101" pitchFamily="2" charset="-122"/>
                <a:ea typeface="华文行楷" panose="02010800040101010101" pitchFamily="2" charset="-122"/>
              </a:endParaRPr>
            </a:p>
          </p:txBody>
        </p:sp>
        <p:sp>
          <p:nvSpPr>
            <p:cNvPr id="47119" name="Text Box 122"/>
            <p:cNvSpPr txBox="1"/>
            <p:nvPr/>
          </p:nvSpPr>
          <p:spPr>
            <a:xfrm>
              <a:off x="3870" y="2274"/>
              <a:ext cx="390" cy="327"/>
            </a:xfrm>
            <a:prstGeom prst="rect">
              <a:avLst/>
            </a:prstGeom>
            <a:noFill/>
            <a:ln w="9525">
              <a:noFill/>
            </a:ln>
          </p:spPr>
          <p:txBody>
            <a:bodyPr anchor="t">
              <a:spAutoFit/>
            </a:bodyPr>
            <a:p>
              <a:pPr algn="ctr" eaLnBrk="0" hangingPunct="0">
                <a:spcBef>
                  <a:spcPct val="50000"/>
                </a:spcBef>
              </a:pPr>
              <a:r>
                <a:rPr lang="zh-CN" altLang="en-US" sz="2800" dirty="0">
                  <a:solidFill>
                    <a:schemeClr val="hlink"/>
                  </a:solidFill>
                  <a:latin typeface="华文行楷" panose="02010800040101010101" pitchFamily="2" charset="-122"/>
                  <a:ea typeface="华文行楷" panose="02010800040101010101" pitchFamily="2" charset="-122"/>
                </a:rPr>
                <a:t>管       </a:t>
              </a:r>
              <a:endParaRPr lang="zh-CN" altLang="en-US" sz="2800" dirty="0">
                <a:solidFill>
                  <a:schemeClr val="hlink"/>
                </a:solidFill>
                <a:latin typeface="华文行楷" panose="02010800040101010101" pitchFamily="2" charset="-122"/>
                <a:ea typeface="华文行楷" panose="02010800040101010101" pitchFamily="2" charset="-122"/>
              </a:endParaRPr>
            </a:p>
          </p:txBody>
        </p:sp>
        <p:sp>
          <p:nvSpPr>
            <p:cNvPr id="47120" name="Text Box 123"/>
            <p:cNvSpPr txBox="1"/>
            <p:nvPr/>
          </p:nvSpPr>
          <p:spPr>
            <a:xfrm>
              <a:off x="3570" y="2526"/>
              <a:ext cx="390" cy="327"/>
            </a:xfrm>
            <a:prstGeom prst="rect">
              <a:avLst/>
            </a:prstGeom>
            <a:noFill/>
            <a:ln w="9525">
              <a:noFill/>
            </a:ln>
          </p:spPr>
          <p:txBody>
            <a:bodyPr anchor="t">
              <a:spAutoFit/>
            </a:bodyPr>
            <a:p>
              <a:pPr algn="ctr" eaLnBrk="0" hangingPunct="0">
                <a:spcBef>
                  <a:spcPct val="50000"/>
                </a:spcBef>
              </a:pPr>
              <a:r>
                <a:rPr lang="zh-CN" altLang="en-US" sz="2800" dirty="0">
                  <a:solidFill>
                    <a:schemeClr val="hlink"/>
                  </a:solidFill>
                  <a:latin typeface="华文行楷" panose="02010800040101010101" pitchFamily="2" charset="-122"/>
                  <a:ea typeface="华文行楷" panose="02010800040101010101" pitchFamily="2" charset="-122"/>
                </a:rPr>
                <a:t>理       </a:t>
              </a:r>
              <a:endParaRPr lang="zh-CN" altLang="en-US" sz="2800" dirty="0">
                <a:solidFill>
                  <a:schemeClr val="hlink"/>
                </a:solidFill>
                <a:latin typeface="华文行楷" panose="02010800040101010101" pitchFamily="2" charset="-122"/>
                <a:ea typeface="华文行楷" panose="02010800040101010101" pitchFamily="2" charset="-122"/>
              </a:endParaRPr>
            </a:p>
          </p:txBody>
        </p:sp>
      </p:grpSp>
      <p:grpSp>
        <p:nvGrpSpPr>
          <p:cNvPr id="4" name="Group 138"/>
          <p:cNvGrpSpPr/>
          <p:nvPr/>
        </p:nvGrpSpPr>
        <p:grpSpPr>
          <a:xfrm>
            <a:off x="5702300" y="5354638"/>
            <a:ext cx="2943225" cy="903287"/>
            <a:chOff x="3070" y="3361"/>
            <a:chExt cx="1854" cy="569"/>
          </a:xfrm>
        </p:grpSpPr>
        <p:pic>
          <p:nvPicPr>
            <p:cNvPr id="47122" name="Picture 132" descr="board3"/>
            <p:cNvPicPr>
              <a:picLocks noChangeAspect="1"/>
            </p:cNvPicPr>
            <p:nvPr/>
          </p:nvPicPr>
          <p:blipFill>
            <a:blip r:embed="rId7"/>
            <a:stretch>
              <a:fillRect/>
            </a:stretch>
          </p:blipFill>
          <p:spPr>
            <a:xfrm>
              <a:off x="3184" y="3361"/>
              <a:ext cx="1646" cy="569"/>
            </a:xfrm>
            <a:prstGeom prst="rect">
              <a:avLst/>
            </a:prstGeom>
            <a:noFill/>
            <a:ln w="9525">
              <a:noFill/>
            </a:ln>
          </p:spPr>
        </p:pic>
        <p:sp>
          <p:nvSpPr>
            <p:cNvPr id="47123" name="AutoShape 110"/>
            <p:cNvSpPr/>
            <p:nvPr/>
          </p:nvSpPr>
          <p:spPr>
            <a:xfrm>
              <a:off x="3070" y="3434"/>
              <a:ext cx="1854" cy="429"/>
            </a:xfrm>
            <a:prstGeom prst="roundRect">
              <a:avLst>
                <a:gd name="adj" fmla="val 4167"/>
              </a:avLst>
            </a:prstGeom>
            <a:noFill/>
            <a:ln w="9525">
              <a:noFill/>
            </a:ln>
          </p:spPr>
          <p:txBody>
            <a:bodyPr lIns="0" tIns="91440" anchor="ctr"/>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促进了价值链变化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推动了产业结构的变化</a:t>
              </a:r>
              <a:r>
                <a:rPr lang="zh-CN" altLang="en-US" dirty="0">
                  <a:solidFill>
                    <a:schemeClr val="bg1"/>
                  </a:solidFill>
                  <a:latin typeface="楷体_GB2312" panose="02010609030101010101" pitchFamily="49" charset="-122"/>
                  <a:ea typeface="楷体_GB2312" panose="02010609030101010101" pitchFamily="49" charset="-122"/>
                </a:rPr>
                <a:t> </a:t>
              </a:r>
              <a:endParaRPr lang="en-US" altLang="zh-CN" dirty="0">
                <a:solidFill>
                  <a:schemeClr val="bg1"/>
                </a:solidFill>
                <a:latin typeface="楷体_GB2312" panose="02010609030101010101" pitchFamily="49" charset="-122"/>
                <a:ea typeface="楷体_GB2312" panose="02010609030101010101" pitchFamily="49" charset="-122"/>
              </a:endParaRPr>
            </a:p>
          </p:txBody>
        </p:sp>
      </p:grpSp>
      <p:grpSp>
        <p:nvGrpSpPr>
          <p:cNvPr id="5" name="Group 164"/>
          <p:cNvGrpSpPr/>
          <p:nvPr/>
        </p:nvGrpSpPr>
        <p:grpSpPr>
          <a:xfrm>
            <a:off x="800100" y="4995863"/>
            <a:ext cx="3781425" cy="1236662"/>
            <a:chOff x="504" y="3147"/>
            <a:chExt cx="2382" cy="779"/>
          </a:xfrm>
        </p:grpSpPr>
        <p:pic>
          <p:nvPicPr>
            <p:cNvPr id="47125" name="Picture 133" descr="board2"/>
            <p:cNvPicPr>
              <a:picLocks noChangeAspect="1"/>
            </p:cNvPicPr>
            <p:nvPr/>
          </p:nvPicPr>
          <p:blipFill>
            <a:blip r:embed="rId9"/>
            <a:stretch>
              <a:fillRect/>
            </a:stretch>
          </p:blipFill>
          <p:spPr>
            <a:xfrm>
              <a:off x="590" y="3147"/>
              <a:ext cx="2296" cy="779"/>
            </a:xfrm>
            <a:prstGeom prst="rect">
              <a:avLst/>
            </a:prstGeom>
            <a:noFill/>
            <a:ln w="9525">
              <a:noFill/>
            </a:ln>
          </p:spPr>
        </p:pic>
        <p:sp>
          <p:nvSpPr>
            <p:cNvPr id="47126" name="AutoShape 111"/>
            <p:cNvSpPr/>
            <p:nvPr/>
          </p:nvSpPr>
          <p:spPr>
            <a:xfrm>
              <a:off x="504" y="3158"/>
              <a:ext cx="2304" cy="741"/>
            </a:xfrm>
            <a:prstGeom prst="roundRect">
              <a:avLst>
                <a:gd name="adj" fmla="val 4167"/>
              </a:avLst>
            </a:prstGeom>
            <a:noFill/>
            <a:ln w="9525">
              <a:noFill/>
            </a:ln>
          </p:spPr>
          <p:txBody>
            <a:bodyPr wrap="none" lIns="0" tIns="91440" rIns="72000" anchor="ctr"/>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加快信息反馈和经营决策的速度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提高企业管理水平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促使企业向市场经济转变 </a:t>
              </a:r>
              <a:r>
                <a:rPr lang="zh-CN" altLang="en-US" dirty="0">
                  <a:solidFill>
                    <a:schemeClr val="bg1"/>
                  </a:solidFill>
                  <a:latin typeface="楷体_GB2312" panose="02010609030101010101" pitchFamily="49" charset="-122"/>
                  <a:ea typeface="楷体_GB2312" panose="02010609030101010101" pitchFamily="49" charset="-122"/>
                </a:rPr>
                <a:t> </a:t>
              </a:r>
              <a:endParaRPr lang="en-US" altLang="zh-CN" dirty="0">
                <a:solidFill>
                  <a:schemeClr val="bg1"/>
                </a:solidFill>
                <a:latin typeface="楷体_GB2312" panose="02010609030101010101" pitchFamily="49" charset="-122"/>
                <a:ea typeface="楷体_GB2312" panose="02010609030101010101" pitchFamily="49" charset="-122"/>
              </a:endParaRPr>
            </a:p>
          </p:txBody>
        </p:sp>
      </p:grpSp>
      <p:sp>
        <p:nvSpPr>
          <p:cNvPr id="710806" name="AutoShape 150"/>
          <p:cNvSpPr/>
          <p:nvPr/>
        </p:nvSpPr>
        <p:spPr>
          <a:xfrm>
            <a:off x="7134225" y="4886325"/>
            <a:ext cx="304800" cy="457200"/>
          </a:xfrm>
          <a:prstGeom prst="downArrow">
            <a:avLst>
              <a:gd name="adj1" fmla="val 46870"/>
              <a:gd name="adj2" fmla="val 81729"/>
            </a:avLst>
          </a:prstGeom>
          <a:gradFill rotWithShape="0">
            <a:gsLst>
              <a:gs pos="0">
                <a:srgbClr val="F09FD6"/>
              </a:gs>
              <a:gs pos="100000">
                <a:srgbClr val="D60093"/>
              </a:gs>
            </a:gsLst>
            <a:lin ang="5400000" scaled="1"/>
            <a:tileRect/>
          </a:gradFill>
          <a:ln w="9525" cap="flat" cmpd="sng">
            <a:solidFill>
              <a:srgbClr val="D60093"/>
            </a:solidFill>
            <a:prstDash val="solid"/>
            <a:miter/>
            <a:headEnd type="none" w="med" len="med"/>
            <a:tailEnd type="none" w="med" len="med"/>
          </a:ln>
          <a:effectLst>
            <a:outerShdw dist="45791" dir="3378595" algn="ctr" rotWithShape="0">
              <a:schemeClr val="folHlink"/>
            </a:outerShdw>
          </a:effectLst>
        </p:spPr>
        <p:txBody>
          <a:bodyPr wrap="none" anchor="ctr"/>
          <a:p>
            <a:pPr algn="ctr" eaLnBrk="0" hangingPunct="0"/>
            <a:endParaRPr lang="zh-CN" altLang="en-US" dirty="0">
              <a:latin typeface="Arial Narrow" panose="020B0606020202030204" pitchFamily="34" charset="0"/>
            </a:endParaRPr>
          </a:p>
        </p:txBody>
      </p:sp>
      <p:sp>
        <p:nvSpPr>
          <p:cNvPr id="710807" name="Freeform 151"/>
          <p:cNvSpPr/>
          <p:nvPr/>
        </p:nvSpPr>
        <p:spPr bwMode="auto">
          <a:xfrm>
            <a:off x="2847975" y="4352925"/>
            <a:ext cx="962025" cy="666750"/>
          </a:xfrm>
          <a:custGeom>
            <a:avLst/>
            <a:gdLst/>
            <a:ahLst/>
            <a:cxnLst>
              <a:cxn ang="0">
                <a:pos x="192" y="0"/>
              </a:cxn>
              <a:cxn ang="0">
                <a:pos x="0" y="0"/>
              </a:cxn>
              <a:cxn ang="0">
                <a:pos x="0" y="1536"/>
              </a:cxn>
            </a:cxnLst>
            <a:rect l="0" t="0" r="r" b="b"/>
            <a:pathLst>
              <a:path w="192" h="1536">
                <a:moveTo>
                  <a:pt x="192" y="0"/>
                </a:moveTo>
                <a:lnTo>
                  <a:pt x="0" y="0"/>
                </a:lnTo>
                <a:lnTo>
                  <a:pt x="0" y="1536"/>
                </a:lnTo>
              </a:path>
            </a:pathLst>
          </a:custGeom>
          <a:noFill/>
          <a:ln w="127000" cap="flat" cmpd="sng">
            <a:solidFill>
              <a:srgbClr val="D60093"/>
            </a:solidFill>
            <a:prstDash val="solid"/>
            <a:round/>
            <a:headEnd type="none" w="med" len="med"/>
            <a:tailEnd type="triangle" w="med" len="med"/>
          </a:ln>
          <a:effectLst>
            <a:outerShdw dist="35921" dir="2700000" algn="ctr" rotWithShape="0">
              <a:srgbClr val="969696"/>
            </a:outerShdw>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Narrow" panose="020B0606020202030204" pitchFamily="34" charset="0"/>
              <a:ea typeface="+mn-ea"/>
              <a:cs typeface="+mn-cs"/>
            </a:endParaRPr>
          </a:p>
        </p:txBody>
      </p:sp>
      <p:sp>
        <p:nvSpPr>
          <p:cNvPr id="710809" name="AutoShape 153"/>
          <p:cNvSpPr/>
          <p:nvPr/>
        </p:nvSpPr>
        <p:spPr>
          <a:xfrm rot="5400000" flipH="1">
            <a:off x="4824413" y="1414463"/>
            <a:ext cx="371475" cy="1181100"/>
          </a:xfrm>
          <a:prstGeom prst="downArrow">
            <a:avLst>
              <a:gd name="adj1" fmla="val 45833"/>
              <a:gd name="adj2" fmla="val 105982"/>
            </a:avLst>
          </a:prstGeom>
          <a:gradFill rotWithShape="0">
            <a:gsLst>
              <a:gs pos="0">
                <a:srgbClr val="F09FD6"/>
              </a:gs>
              <a:gs pos="100000">
                <a:srgbClr val="D60093"/>
              </a:gs>
            </a:gsLst>
            <a:lin ang="5400000" scaled="1"/>
            <a:tileRect/>
          </a:gradFill>
          <a:ln w="9525" cap="flat" cmpd="sng">
            <a:solidFill>
              <a:srgbClr val="D60093"/>
            </a:solidFill>
            <a:prstDash val="solid"/>
            <a:miter/>
            <a:headEnd type="none" w="med" len="med"/>
            <a:tailEnd type="none" w="med" len="med"/>
          </a:ln>
          <a:effectLst>
            <a:outerShdw dist="45791" dir="3378595" algn="ctr" rotWithShape="0">
              <a:schemeClr val="folHlink"/>
            </a:outerShdw>
          </a:effectLst>
        </p:spPr>
        <p:txBody>
          <a:bodyPr wrap="none" anchor="ctr"/>
          <a:p>
            <a:pPr algn="ctr" eaLnBrk="0" hangingPunct="0"/>
            <a:endParaRPr lang="zh-CN" altLang="en-US" dirty="0">
              <a:latin typeface="Arial Narrow" panose="020B0606020202030204" pitchFamily="34" charset="0"/>
            </a:endParaRPr>
          </a:p>
        </p:txBody>
      </p:sp>
      <p:grpSp>
        <p:nvGrpSpPr>
          <p:cNvPr id="6" name="Group 163"/>
          <p:cNvGrpSpPr/>
          <p:nvPr/>
        </p:nvGrpSpPr>
        <p:grpSpPr>
          <a:xfrm>
            <a:off x="3505200" y="3394075"/>
            <a:ext cx="1895475" cy="1477963"/>
            <a:chOff x="2208" y="2138"/>
            <a:chExt cx="1194" cy="931"/>
          </a:xfrm>
        </p:grpSpPr>
        <p:pic>
          <p:nvPicPr>
            <p:cNvPr id="47131" name="Picture 112" descr="2Domain01"/>
            <p:cNvPicPr>
              <a:picLocks noChangeAspect="1"/>
            </p:cNvPicPr>
            <p:nvPr/>
          </p:nvPicPr>
          <p:blipFill>
            <a:blip r:embed="rId10"/>
            <a:stretch>
              <a:fillRect/>
            </a:stretch>
          </p:blipFill>
          <p:spPr>
            <a:xfrm>
              <a:off x="2208" y="2138"/>
              <a:ext cx="1194" cy="931"/>
            </a:xfrm>
            <a:prstGeom prst="rect">
              <a:avLst/>
            </a:prstGeom>
            <a:noFill/>
            <a:ln w="9525">
              <a:noFill/>
            </a:ln>
          </p:spPr>
        </p:pic>
        <p:sp>
          <p:nvSpPr>
            <p:cNvPr id="47132" name="Text Box 116"/>
            <p:cNvSpPr txBox="1"/>
            <p:nvPr/>
          </p:nvSpPr>
          <p:spPr>
            <a:xfrm>
              <a:off x="2370" y="2352"/>
              <a:ext cx="876" cy="691"/>
            </a:xfrm>
            <a:prstGeom prst="rect">
              <a:avLst/>
            </a:prstGeom>
            <a:noFill/>
            <a:ln w="9525">
              <a:noFill/>
            </a:ln>
          </p:spPr>
          <p:txBody>
            <a:bodyPr anchor="t">
              <a:spAutoFit/>
            </a:bodyPr>
            <a:p>
              <a:pPr algn="ctr" eaLnBrk="0" hangingPunct="0"/>
              <a:endParaRPr lang="zh-CN" altLang="en-US" sz="2200" dirty="0">
                <a:solidFill>
                  <a:srgbClr val="003399"/>
                </a:solidFill>
                <a:latin typeface="楷体_GB2312" panose="02010609030101010101" pitchFamily="49" charset="-122"/>
                <a:ea typeface="楷体_GB2312" panose="02010609030101010101" pitchFamily="49" charset="-122"/>
              </a:endParaRPr>
            </a:p>
            <a:p>
              <a:pPr algn="ctr" eaLnBrk="0" hangingPunct="0"/>
              <a:r>
                <a:rPr lang="zh-CN" altLang="en-US" sz="2200" dirty="0">
                  <a:solidFill>
                    <a:srgbClr val="003399"/>
                  </a:solidFill>
                  <a:latin typeface="楷体_GB2312" panose="02010609030101010101" pitchFamily="49" charset="-122"/>
                  <a:ea typeface="楷体_GB2312" panose="02010609030101010101" pitchFamily="49" charset="-122"/>
                </a:rPr>
                <a:t>对企业的</a:t>
              </a:r>
              <a:endParaRPr lang="zh-CN" altLang="en-US" sz="2200" dirty="0">
                <a:solidFill>
                  <a:srgbClr val="003399"/>
                </a:solidFill>
                <a:latin typeface="楷体_GB2312" panose="02010609030101010101" pitchFamily="49" charset="-122"/>
                <a:ea typeface="楷体_GB2312" panose="02010609030101010101" pitchFamily="49" charset="-122"/>
              </a:endParaRPr>
            </a:p>
            <a:p>
              <a:pPr algn="ctr" eaLnBrk="0" hangingPunct="0"/>
              <a:r>
                <a:rPr lang="zh-CN" altLang="en-US" sz="2200" dirty="0">
                  <a:solidFill>
                    <a:srgbClr val="003399"/>
                  </a:solidFill>
                  <a:latin typeface="楷体_GB2312" panose="02010609030101010101" pitchFamily="49" charset="-122"/>
                  <a:ea typeface="楷体_GB2312" panose="02010609030101010101" pitchFamily="49" charset="-122"/>
                </a:rPr>
                <a:t>长期影响 </a:t>
              </a:r>
              <a:endParaRPr lang="zh-CN" altLang="en-US" sz="2200" dirty="0">
                <a:solidFill>
                  <a:srgbClr val="003399"/>
                </a:solidFill>
                <a:latin typeface="楷体_GB2312" panose="02010609030101010101" pitchFamily="49" charset="-122"/>
                <a:ea typeface="楷体_GB2312" panose="02010609030101010101" pitchFamily="49" charset="-122"/>
              </a:endParaRPr>
            </a:p>
          </p:txBody>
        </p:sp>
        <p:sp>
          <p:nvSpPr>
            <p:cNvPr id="710814" name="Oval 158"/>
            <p:cNvSpPr>
              <a:spLocks noChangeArrowheads="1"/>
            </p:cNvSpPr>
            <p:nvPr/>
          </p:nvSpPr>
          <p:spPr bwMode="auto">
            <a:xfrm>
              <a:off x="2700" y="2346"/>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2</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7" name="Group 165"/>
          <p:cNvGrpSpPr/>
          <p:nvPr/>
        </p:nvGrpSpPr>
        <p:grpSpPr>
          <a:xfrm>
            <a:off x="6267450" y="3441700"/>
            <a:ext cx="1895475" cy="1449388"/>
            <a:chOff x="3948" y="2168"/>
            <a:chExt cx="1194" cy="913"/>
          </a:xfrm>
        </p:grpSpPr>
        <p:pic>
          <p:nvPicPr>
            <p:cNvPr id="47135" name="Picture 20" descr="2Domain01"/>
            <p:cNvPicPr>
              <a:picLocks noChangeAspect="1"/>
            </p:cNvPicPr>
            <p:nvPr/>
          </p:nvPicPr>
          <p:blipFill>
            <a:blip r:embed="rId10"/>
            <a:stretch>
              <a:fillRect/>
            </a:stretch>
          </p:blipFill>
          <p:spPr>
            <a:xfrm>
              <a:off x="3948" y="2168"/>
              <a:ext cx="1194" cy="913"/>
            </a:xfrm>
            <a:prstGeom prst="rect">
              <a:avLst/>
            </a:prstGeom>
            <a:noFill/>
            <a:ln w="9525">
              <a:noFill/>
            </a:ln>
          </p:spPr>
        </p:pic>
        <p:sp>
          <p:nvSpPr>
            <p:cNvPr id="47136" name="Text Box 117"/>
            <p:cNvSpPr txBox="1"/>
            <p:nvPr/>
          </p:nvSpPr>
          <p:spPr>
            <a:xfrm>
              <a:off x="4104" y="2376"/>
              <a:ext cx="876" cy="691"/>
            </a:xfrm>
            <a:prstGeom prst="rect">
              <a:avLst/>
            </a:prstGeom>
            <a:noFill/>
            <a:ln w="9525">
              <a:noFill/>
            </a:ln>
          </p:spPr>
          <p:txBody>
            <a:bodyPr anchor="t">
              <a:spAutoFit/>
            </a:bodyPr>
            <a:p>
              <a:pPr algn="ctr" eaLnBrk="0" hangingPunct="0"/>
              <a:endParaRPr lang="zh-CN" altLang="en-US" sz="2200" dirty="0">
                <a:solidFill>
                  <a:srgbClr val="003399"/>
                </a:solidFill>
                <a:latin typeface="楷体_GB2312" panose="02010609030101010101" pitchFamily="49" charset="-122"/>
                <a:ea typeface="楷体_GB2312" panose="02010609030101010101" pitchFamily="49" charset="-122"/>
              </a:endParaRPr>
            </a:p>
            <a:p>
              <a:pPr algn="ctr" eaLnBrk="0" hangingPunct="0"/>
              <a:r>
                <a:rPr lang="zh-CN" altLang="en-US" sz="2200" dirty="0">
                  <a:solidFill>
                    <a:srgbClr val="003399"/>
                  </a:solidFill>
                  <a:latin typeface="楷体_GB2312" panose="02010609030101010101" pitchFamily="49" charset="-122"/>
                  <a:ea typeface="楷体_GB2312" panose="02010609030101010101" pitchFamily="49" charset="-122"/>
                </a:rPr>
                <a:t>对宏观经</a:t>
              </a:r>
              <a:endParaRPr lang="zh-CN" altLang="en-US" sz="2200" dirty="0">
                <a:solidFill>
                  <a:srgbClr val="003399"/>
                </a:solidFill>
                <a:latin typeface="楷体_GB2312" panose="02010609030101010101" pitchFamily="49" charset="-122"/>
                <a:ea typeface="楷体_GB2312" panose="02010609030101010101" pitchFamily="49" charset="-122"/>
              </a:endParaRPr>
            </a:p>
            <a:p>
              <a:pPr algn="ctr" eaLnBrk="0" hangingPunct="0"/>
              <a:r>
                <a:rPr lang="zh-CN" altLang="en-US" sz="2200" dirty="0">
                  <a:solidFill>
                    <a:srgbClr val="003399"/>
                  </a:solidFill>
                  <a:latin typeface="楷体_GB2312" panose="02010609030101010101" pitchFamily="49" charset="-122"/>
                  <a:ea typeface="楷体_GB2312" panose="02010609030101010101" pitchFamily="49" charset="-122"/>
                </a:rPr>
                <a:t>济的影响 </a:t>
              </a:r>
              <a:endParaRPr lang="zh-CN" altLang="en-US" sz="2200" dirty="0">
                <a:solidFill>
                  <a:srgbClr val="003399"/>
                </a:solidFill>
                <a:latin typeface="楷体_GB2312" panose="02010609030101010101" pitchFamily="49" charset="-122"/>
                <a:ea typeface="楷体_GB2312" panose="02010609030101010101" pitchFamily="49" charset="-122"/>
              </a:endParaRPr>
            </a:p>
          </p:txBody>
        </p:sp>
        <p:sp>
          <p:nvSpPr>
            <p:cNvPr id="710815" name="Oval 159"/>
            <p:cNvSpPr>
              <a:spLocks noChangeArrowheads="1"/>
            </p:cNvSpPr>
            <p:nvPr/>
          </p:nvSpPr>
          <p:spPr bwMode="auto">
            <a:xfrm>
              <a:off x="4452" y="2378"/>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3</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8" name="Group 162"/>
          <p:cNvGrpSpPr/>
          <p:nvPr/>
        </p:nvGrpSpPr>
        <p:grpSpPr>
          <a:xfrm>
            <a:off x="796925" y="1127125"/>
            <a:ext cx="3781425" cy="2185988"/>
            <a:chOff x="502" y="710"/>
            <a:chExt cx="2382" cy="1377"/>
          </a:xfrm>
        </p:grpSpPr>
        <p:pic>
          <p:nvPicPr>
            <p:cNvPr id="47139" name="Picture 131" descr="board1"/>
            <p:cNvPicPr>
              <a:picLocks noChangeAspect="1"/>
            </p:cNvPicPr>
            <p:nvPr/>
          </p:nvPicPr>
          <p:blipFill>
            <a:blip r:embed="rId11"/>
            <a:stretch>
              <a:fillRect/>
            </a:stretch>
          </p:blipFill>
          <p:spPr>
            <a:xfrm>
              <a:off x="622" y="811"/>
              <a:ext cx="2174" cy="1210"/>
            </a:xfrm>
            <a:prstGeom prst="rect">
              <a:avLst/>
            </a:prstGeom>
            <a:noFill/>
            <a:ln w="9525">
              <a:noFill/>
            </a:ln>
          </p:spPr>
        </p:pic>
        <p:sp>
          <p:nvSpPr>
            <p:cNvPr id="47140" name="AutoShape 108"/>
            <p:cNvSpPr/>
            <p:nvPr/>
          </p:nvSpPr>
          <p:spPr>
            <a:xfrm>
              <a:off x="502" y="710"/>
              <a:ext cx="2382" cy="1377"/>
            </a:xfrm>
            <a:prstGeom prst="roundRect">
              <a:avLst>
                <a:gd name="adj" fmla="val 4167"/>
              </a:avLst>
            </a:prstGeom>
            <a:noFill/>
            <a:ln w="9525">
              <a:noFill/>
            </a:ln>
          </p:spPr>
          <p:txBody>
            <a:bodyPr lIns="0" tIns="91440" anchor="ctr"/>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及时、准确、完整地收集信息</a:t>
              </a:r>
              <a:r>
                <a:rPr lang="zh-CN" altLang="en-US" dirty="0">
                  <a:solidFill>
                    <a:schemeClr val="bg1"/>
                  </a:solidFill>
                  <a:latin typeface="楷体_GB2312" panose="02010609030101010101" pitchFamily="49" charset="-122"/>
                  <a:ea typeface="楷体_GB2312" panose="02010609030101010101" pitchFamily="49" charset="-122"/>
                </a:rPr>
                <a:t>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提高信息的利用水平</a:t>
              </a:r>
              <a:r>
                <a:rPr lang="zh-CN" altLang="en-US" dirty="0">
                  <a:solidFill>
                    <a:schemeClr val="bg1"/>
                  </a:solidFill>
                  <a:latin typeface="楷体_GB2312" panose="02010609030101010101" pitchFamily="49" charset="-122"/>
                  <a:ea typeface="楷体_GB2312" panose="02010609030101010101" pitchFamily="49" charset="-122"/>
                </a:rPr>
                <a:t>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降低管理成本和营销费用</a:t>
              </a:r>
              <a:r>
                <a:rPr lang="zh-CN" altLang="en-US" dirty="0">
                  <a:solidFill>
                    <a:schemeClr val="bg1"/>
                  </a:solidFill>
                  <a:latin typeface="楷体_GB2312" panose="02010609030101010101" pitchFamily="49" charset="-122"/>
                  <a:ea typeface="楷体_GB2312" panose="02010609030101010101" pitchFamily="49" charset="-122"/>
                </a:rPr>
                <a:t>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提高对用户提供优质服务的能力</a:t>
              </a:r>
              <a:r>
                <a:rPr lang="zh-CN" altLang="en-US" dirty="0">
                  <a:solidFill>
                    <a:schemeClr val="bg1"/>
                  </a:solidFill>
                  <a:latin typeface="楷体_GB2312" panose="02010609030101010101" pitchFamily="49" charset="-122"/>
                  <a:ea typeface="楷体_GB2312" panose="02010609030101010101" pitchFamily="49" charset="-122"/>
                </a:rPr>
                <a:t> </a:t>
              </a:r>
              <a:endParaRPr lang="zh-CN" altLang="en-US" dirty="0">
                <a:solidFill>
                  <a:schemeClr val="bg1"/>
                </a:solidFill>
                <a:latin typeface="楷体_GB2312" panose="02010609030101010101" pitchFamily="49" charset="-122"/>
                <a:ea typeface="楷体_GB2312" panose="02010609030101010101" pitchFamily="49" charset="-122"/>
              </a:endParaRPr>
            </a:p>
            <a:p>
              <a:pPr marL="233680" lvl="1" indent="0" algn="l" eaLnBrk="0" hangingPunct="0">
                <a:lnSpc>
                  <a:spcPct val="85000"/>
                </a:lnSpc>
                <a:spcBef>
                  <a:spcPct val="40000"/>
                </a:spcBef>
                <a:buSzPct val="80000"/>
                <a:buBlip>
                  <a:blip r:embed="rId8"/>
                </a:buBlip>
              </a:pPr>
              <a:r>
                <a:rPr lang="zh-CN" altLang="en-US" dirty="0">
                  <a:solidFill>
                    <a:schemeClr val="bg1"/>
                  </a:solidFill>
                  <a:latin typeface="宋体" panose="02010600030101010101" pitchFamily="2" charset="-122"/>
                  <a:ea typeface="宋体" panose="02010600030101010101" pitchFamily="2" charset="-122"/>
                </a:rPr>
                <a:t>提高在本行业中的竞争能力</a:t>
              </a:r>
              <a:r>
                <a:rPr lang="zh-CN" altLang="en-US" dirty="0">
                  <a:solidFill>
                    <a:schemeClr val="bg1"/>
                  </a:solidFill>
                  <a:latin typeface="楷体_GB2312" panose="02010609030101010101" pitchFamily="49" charset="-122"/>
                  <a:ea typeface="楷体_GB2312" panose="02010609030101010101" pitchFamily="49" charset="-122"/>
                </a:rPr>
                <a:t> </a:t>
              </a:r>
              <a:endParaRPr lang="en-US" altLang="zh-CN" dirty="0">
                <a:solidFill>
                  <a:schemeClr val="bg1"/>
                </a:solidFill>
                <a:latin typeface="楷体_GB2312" panose="02010609030101010101" pitchFamily="49" charset="-122"/>
                <a:ea typeface="楷体_GB2312" panose="02010609030101010101" pitchFamily="49" charset="-122"/>
              </a:endParaRPr>
            </a:p>
          </p:txBody>
        </p:sp>
      </p:grpSp>
      <p:grpSp>
        <p:nvGrpSpPr>
          <p:cNvPr id="9" name="Group 161"/>
          <p:cNvGrpSpPr/>
          <p:nvPr/>
        </p:nvGrpSpPr>
        <p:grpSpPr>
          <a:xfrm>
            <a:off x="4976813" y="1517650"/>
            <a:ext cx="1895475" cy="1485900"/>
            <a:chOff x="3135" y="956"/>
            <a:chExt cx="1194" cy="936"/>
          </a:xfrm>
        </p:grpSpPr>
        <p:pic>
          <p:nvPicPr>
            <p:cNvPr id="47142" name="Picture 18" descr="2Domain01"/>
            <p:cNvPicPr>
              <a:picLocks noChangeAspect="1"/>
            </p:cNvPicPr>
            <p:nvPr/>
          </p:nvPicPr>
          <p:blipFill>
            <a:blip r:embed="rId10"/>
            <a:stretch>
              <a:fillRect/>
            </a:stretch>
          </p:blipFill>
          <p:spPr>
            <a:xfrm>
              <a:off x="3135" y="956"/>
              <a:ext cx="1194" cy="936"/>
            </a:xfrm>
            <a:prstGeom prst="rect">
              <a:avLst/>
            </a:prstGeom>
            <a:noFill/>
            <a:ln w="9525">
              <a:noFill/>
            </a:ln>
          </p:spPr>
        </p:pic>
        <p:sp>
          <p:nvSpPr>
            <p:cNvPr id="47143" name="Text Box 100"/>
            <p:cNvSpPr txBox="1"/>
            <p:nvPr/>
          </p:nvSpPr>
          <p:spPr>
            <a:xfrm>
              <a:off x="3306" y="1128"/>
              <a:ext cx="840" cy="691"/>
            </a:xfrm>
            <a:prstGeom prst="rect">
              <a:avLst/>
            </a:prstGeom>
            <a:noFill/>
            <a:ln w="9525">
              <a:noFill/>
            </a:ln>
          </p:spPr>
          <p:txBody>
            <a:bodyPr anchor="t">
              <a:spAutoFit/>
            </a:bodyPr>
            <a:p>
              <a:pPr algn="ctr" eaLnBrk="0" hangingPunct="0"/>
              <a:endParaRPr lang="zh-CN" altLang="en-US" sz="2200" dirty="0">
                <a:solidFill>
                  <a:srgbClr val="003399"/>
                </a:solidFill>
                <a:latin typeface="楷体_GB2312" panose="02010609030101010101" pitchFamily="49" charset="-122"/>
                <a:ea typeface="楷体_GB2312" panose="02010609030101010101" pitchFamily="49" charset="-122"/>
              </a:endParaRPr>
            </a:p>
            <a:p>
              <a:pPr algn="ctr" eaLnBrk="0" hangingPunct="0"/>
              <a:r>
                <a:rPr lang="zh-CN" altLang="en-US" sz="2200" dirty="0">
                  <a:solidFill>
                    <a:srgbClr val="003399"/>
                  </a:solidFill>
                  <a:latin typeface="楷体_GB2312" panose="02010609030101010101" pitchFamily="49" charset="-122"/>
                  <a:ea typeface="楷体_GB2312" panose="02010609030101010101" pitchFamily="49" charset="-122"/>
                </a:rPr>
                <a:t>在企业</a:t>
              </a:r>
              <a:endParaRPr lang="zh-CN" altLang="en-US" sz="2200" dirty="0">
                <a:solidFill>
                  <a:srgbClr val="003399"/>
                </a:solidFill>
                <a:latin typeface="楷体_GB2312" panose="02010609030101010101" pitchFamily="49" charset="-122"/>
                <a:ea typeface="楷体_GB2312" panose="02010609030101010101" pitchFamily="49" charset="-122"/>
              </a:endParaRPr>
            </a:p>
            <a:p>
              <a:pPr algn="ctr" eaLnBrk="0" hangingPunct="0"/>
              <a:r>
                <a:rPr lang="zh-CN" altLang="en-US" sz="2200" dirty="0">
                  <a:solidFill>
                    <a:srgbClr val="003399"/>
                  </a:solidFill>
                  <a:latin typeface="楷体_GB2312" panose="02010609030101010101" pitchFamily="49" charset="-122"/>
                  <a:ea typeface="楷体_GB2312" panose="02010609030101010101" pitchFamily="49" charset="-122"/>
                </a:rPr>
                <a:t>中的作用 </a:t>
              </a:r>
              <a:endParaRPr lang="zh-CN" altLang="en-US" sz="2200" dirty="0">
                <a:solidFill>
                  <a:srgbClr val="003399"/>
                </a:solidFill>
                <a:latin typeface="楷体_GB2312" panose="02010609030101010101" pitchFamily="49" charset="-122"/>
                <a:ea typeface="楷体_GB2312" panose="02010609030101010101" pitchFamily="49" charset="-122"/>
              </a:endParaRPr>
            </a:p>
          </p:txBody>
        </p:sp>
        <p:sp>
          <p:nvSpPr>
            <p:cNvPr id="710813" name="Oval 157"/>
            <p:cNvSpPr>
              <a:spLocks noChangeArrowheads="1"/>
            </p:cNvSpPr>
            <p:nvPr/>
          </p:nvSpPr>
          <p:spPr bwMode="auto">
            <a:xfrm>
              <a:off x="3636" y="1164"/>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1</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sp>
        <p:nvSpPr>
          <p:cNvPr id="47145" name="Text Box 173"/>
          <p:cNvSpPr txBox="1"/>
          <p:nvPr/>
        </p:nvSpPr>
        <p:spPr>
          <a:xfrm>
            <a:off x="7829550" y="2190750"/>
            <a:ext cx="323850" cy="366713"/>
          </a:xfrm>
          <a:prstGeom prst="rect">
            <a:avLst/>
          </a:prstGeom>
          <a:solidFill>
            <a:schemeClr val="bg1"/>
          </a:solidFill>
          <a:ln w="9525">
            <a:noFill/>
          </a:ln>
        </p:spPr>
        <p:txBody>
          <a:bodyPr anchor="t">
            <a:spAutoFit/>
          </a:bodyPr>
          <a:p>
            <a:pPr algn="ctr" eaLnBrk="0" hangingPunct="0">
              <a:spcBef>
                <a:spcPct val="50000"/>
              </a:spcBef>
            </a:pPr>
            <a:endParaRPr lang="zh-CN" altLang="en-US" dirty="0">
              <a:latin typeface="Arial Narrow" panose="020B0606020202030204" pitchFamily="34" charset="0"/>
              <a:ea typeface="宋体" panose="02010600030101010101" pitchFamily="2" charset="-122"/>
            </a:endParaRPr>
          </a:p>
        </p:txBody>
      </p:sp>
      <p:sp>
        <p:nvSpPr>
          <p:cNvPr id="710830" name="Rectangle 174"/>
          <p:cNvSpPr>
            <a:spLocks noChangeArrowheads="1"/>
          </p:cNvSpPr>
          <p:nvPr/>
        </p:nvSpPr>
        <p:spPr bwMode="auto">
          <a:xfrm>
            <a:off x="838200" y="239713"/>
            <a:ext cx="44767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1.3</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信息资源和信息管理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10809"/>
                                        </p:tgtEl>
                                        <p:attrNameLst>
                                          <p:attrName>style.visibility</p:attrName>
                                        </p:attrNameLst>
                                      </p:cBhvr>
                                      <p:to>
                                        <p:strVal val="visible"/>
                                      </p:to>
                                    </p:set>
                                    <p:animEffect transition="in" filter="wipe(right)">
                                      <p:cBhvr>
                                        <p:cTn id="11" dur="500"/>
                                        <p:tgtEl>
                                          <p:spTgt spid="71080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710673"/>
                                        </p:tgtEl>
                                        <p:attrNameLst>
                                          <p:attrName>style.visibility</p:attrName>
                                        </p:attrNameLst>
                                      </p:cBhvr>
                                      <p:to>
                                        <p:strVal val="visible"/>
                                      </p:to>
                                    </p:set>
                                    <p:animEffect transition="in" filter="strips(downLeft)">
                                      <p:cBhvr>
                                        <p:cTn id="20" dur="500"/>
                                        <p:tgtEl>
                                          <p:spTgt spid="710673"/>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710807"/>
                                        </p:tgtEl>
                                        <p:attrNameLst>
                                          <p:attrName>style.visibility</p:attrName>
                                        </p:attrNameLst>
                                      </p:cBhvr>
                                      <p:to>
                                        <p:strVal val="visible"/>
                                      </p:to>
                                    </p:set>
                                    <p:animEffect transition="in" filter="wipe(up)">
                                      <p:cBhvr>
                                        <p:cTn id="28" dur="500"/>
                                        <p:tgtEl>
                                          <p:spTgt spid="710807"/>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710672"/>
                                        </p:tgtEl>
                                        <p:attrNameLst>
                                          <p:attrName>style.visibility</p:attrName>
                                        </p:attrNameLst>
                                      </p:cBhvr>
                                      <p:to>
                                        <p:strVal val="visible"/>
                                      </p:to>
                                    </p:set>
                                    <p:animEffect transition="in" filter="strips(downRight)">
                                      <p:cBhvr>
                                        <p:cTn id="37" dur="500"/>
                                        <p:tgtEl>
                                          <p:spTgt spid="710672"/>
                                        </p:tgtEl>
                                      </p:cBhvr>
                                    </p:animEffect>
                                  </p:childTnLst>
                                </p:cTn>
                              </p:par>
                            </p:childTnLst>
                          </p:cTn>
                        </p:par>
                        <p:par>
                          <p:cTn id="38" fill="hold">
                            <p:stCondLst>
                              <p:cond delay="500"/>
                            </p:stCondLst>
                            <p:childTnLst>
                              <p:par>
                                <p:cTn id="39" presetID="17" presetClass="entr" presetSubtype="8" fill="hold" nodeType="afterEffect">
                                  <p:stCondLst>
                                    <p:cond delay="0"/>
                                  </p:stCondLst>
                                  <p:childTnLst>
                                    <p:set>
                                      <p:cBhvr>
                                        <p:cTn id="40" dur="1" fill="hold">
                                          <p:stCondLst>
                                            <p:cond delay="0"/>
                                          </p:stCondLst>
                                        </p:cTn>
                                        <p:tgtEl>
                                          <p:spTgt spid="710774"/>
                                        </p:tgtEl>
                                        <p:attrNameLst>
                                          <p:attrName>style.visibility</p:attrName>
                                        </p:attrNameLst>
                                      </p:cBhvr>
                                      <p:to>
                                        <p:strVal val="visible"/>
                                      </p:to>
                                    </p:set>
                                    <p:anim calcmode="lin" valueType="num">
                                      <p:cBhvr>
                                        <p:cTn id="41" dur="500" fill="hold"/>
                                        <p:tgtEl>
                                          <p:spTgt spid="710774"/>
                                        </p:tgtEl>
                                        <p:attrNameLst>
                                          <p:attrName>ppt_x</p:attrName>
                                        </p:attrNameLst>
                                      </p:cBhvr>
                                      <p:tavLst>
                                        <p:tav tm="0">
                                          <p:val>
                                            <p:strVal val="#ppt_x-#ppt_w/2"/>
                                          </p:val>
                                        </p:tav>
                                        <p:tav tm="100000">
                                          <p:val>
                                            <p:strVal val="#ppt_x"/>
                                          </p:val>
                                        </p:tav>
                                      </p:tavLst>
                                    </p:anim>
                                    <p:anim calcmode="lin" valueType="num">
                                      <p:cBhvr>
                                        <p:cTn id="42" dur="500" fill="hold"/>
                                        <p:tgtEl>
                                          <p:spTgt spid="710774"/>
                                        </p:tgtEl>
                                        <p:attrNameLst>
                                          <p:attrName>ppt_y</p:attrName>
                                        </p:attrNameLst>
                                      </p:cBhvr>
                                      <p:tavLst>
                                        <p:tav tm="0">
                                          <p:val>
                                            <p:strVal val="#ppt_y"/>
                                          </p:val>
                                        </p:tav>
                                        <p:tav tm="100000">
                                          <p:val>
                                            <p:strVal val="#ppt_y"/>
                                          </p:val>
                                        </p:tav>
                                      </p:tavLst>
                                    </p:anim>
                                    <p:anim calcmode="lin" valueType="num">
                                      <p:cBhvr>
                                        <p:cTn id="43" dur="500" fill="hold"/>
                                        <p:tgtEl>
                                          <p:spTgt spid="710774"/>
                                        </p:tgtEl>
                                        <p:attrNameLst>
                                          <p:attrName>ppt_w</p:attrName>
                                        </p:attrNameLst>
                                      </p:cBhvr>
                                      <p:tavLst>
                                        <p:tav tm="0">
                                          <p:val>
                                            <p:fltVal val="0.000000"/>
                                          </p:val>
                                        </p:tav>
                                        <p:tav tm="100000">
                                          <p:val>
                                            <p:strVal val="#ppt_w"/>
                                          </p:val>
                                        </p:tav>
                                      </p:tavLst>
                                    </p:anim>
                                    <p:anim calcmode="lin" valueType="num">
                                      <p:cBhvr>
                                        <p:cTn id="44" dur="500" fill="hold"/>
                                        <p:tgtEl>
                                          <p:spTgt spid="710774"/>
                                        </p:tgtEl>
                                        <p:attrNameLst>
                                          <p:attrName>ppt_h</p:attrName>
                                        </p:attrNameLst>
                                      </p:cBhvr>
                                      <p:tavLst>
                                        <p:tav tm="0">
                                          <p:val>
                                            <p:strVal val="#ppt_h"/>
                                          </p:val>
                                        </p:tav>
                                        <p:tav tm="100000">
                                          <p:val>
                                            <p:strVal val="#ppt_h"/>
                                          </p:val>
                                        </p:tav>
                                      </p:tavLst>
                                    </p:anim>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1500"/>
                            </p:stCondLst>
                            <p:childTnLst>
                              <p:par>
                                <p:cTn id="50" presetID="22" presetClass="entr" presetSubtype="1" fill="hold" grpId="0" nodeType="afterEffect">
                                  <p:stCondLst>
                                    <p:cond delay="0"/>
                                  </p:stCondLst>
                                  <p:childTnLst>
                                    <p:set>
                                      <p:cBhvr>
                                        <p:cTn id="51" dur="1" fill="hold">
                                          <p:stCondLst>
                                            <p:cond delay="0"/>
                                          </p:stCondLst>
                                        </p:cTn>
                                        <p:tgtEl>
                                          <p:spTgt spid="710806"/>
                                        </p:tgtEl>
                                        <p:attrNameLst>
                                          <p:attrName>style.visibility</p:attrName>
                                        </p:attrNameLst>
                                      </p:cBhvr>
                                      <p:to>
                                        <p:strVal val="visible"/>
                                      </p:to>
                                    </p:set>
                                    <p:animEffect transition="in" filter="wipe(up)">
                                      <p:cBhvr>
                                        <p:cTn id="52" dur="500"/>
                                        <p:tgtEl>
                                          <p:spTgt spid="710806"/>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up)">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806" grpId="0" animBg="1"/>
      <p:bldP spid="71080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2706" name="Rectangle 2"/>
          <p:cNvSpPr>
            <a:spLocks noChangeArrowheads="1"/>
          </p:cNvSpPr>
          <p:nvPr/>
        </p:nvSpPr>
        <p:spPr bwMode="auto">
          <a:xfrm>
            <a:off x="838200" y="239713"/>
            <a:ext cx="56578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1.4</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信息管理与现代系统科学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48130" name="Picture 4" descr="board5"/>
          <p:cNvPicPr>
            <a:picLocks noChangeAspect="1"/>
          </p:cNvPicPr>
          <p:nvPr/>
        </p:nvPicPr>
        <p:blipFill>
          <a:blip r:embed="rId1"/>
          <a:stretch>
            <a:fillRect/>
          </a:stretch>
        </p:blipFill>
        <p:spPr>
          <a:xfrm>
            <a:off x="869950" y="1198563"/>
            <a:ext cx="7307263" cy="5041900"/>
          </a:xfrm>
          <a:prstGeom prst="rect">
            <a:avLst/>
          </a:prstGeom>
          <a:noFill/>
          <a:ln w="9525">
            <a:noFill/>
          </a:ln>
        </p:spPr>
      </p:pic>
      <p:sp>
        <p:nvSpPr>
          <p:cNvPr id="48131" name="Text Box 8"/>
          <p:cNvSpPr txBox="1"/>
          <p:nvPr/>
        </p:nvSpPr>
        <p:spPr>
          <a:xfrm>
            <a:off x="1000125" y="1333500"/>
            <a:ext cx="7219950" cy="4791075"/>
          </a:xfrm>
          <a:prstGeom prst="rect">
            <a:avLst/>
          </a:prstGeom>
          <a:noFill/>
          <a:ln w="9525">
            <a:noFill/>
          </a:ln>
        </p:spPr>
        <p:txBody>
          <a:bodyPr anchor="t">
            <a:spAutoFit/>
          </a:bodyPr>
          <a:p>
            <a:pPr eaLnBrk="0" hangingPunct="0">
              <a:lnSpc>
                <a:spcPct val="110000"/>
              </a:lnSpc>
              <a:spcBef>
                <a:spcPct val="50000"/>
              </a:spcBef>
            </a:pPr>
            <a:r>
              <a:rPr lang="zh-CN" altLang="en-US" sz="2800" b="0" dirty="0">
                <a:solidFill>
                  <a:srgbClr val="FFFF00"/>
                </a:solidFill>
                <a:latin typeface="楷体_GB2312" panose="02010609030101010101" pitchFamily="49" charset="-122"/>
                <a:ea typeface="楷体_GB2312" panose="02010609030101010101" pitchFamily="49" charset="-122"/>
              </a:rPr>
              <a:t>    作为一门学科，信息管理的思想基础是现代系统科学。</a:t>
            </a:r>
            <a:r>
              <a:rPr lang="zh-CN" altLang="en-US" sz="2800" b="0" dirty="0">
                <a:solidFill>
                  <a:schemeClr val="bg1"/>
                </a:solidFill>
                <a:latin typeface="楷体_GB2312" panose="02010609030101010101" pitchFamily="49" charset="-122"/>
                <a:ea typeface="楷体_GB2312" panose="02010609030101010101" pitchFamily="49" charset="-122"/>
              </a:rPr>
              <a:t>一方面，信息作为一种资源，只有在特定的系统中才能发挥作用。信息资源的开发和利用，与对复杂系统的管理和控制不可分割。十分明显的事实是，信息与系统两个词是浑然一体，紧密联系的</a:t>
            </a:r>
            <a:r>
              <a:rPr lang="zh-CN" altLang="en-US" sz="2800" b="0" dirty="0">
                <a:solidFill>
                  <a:srgbClr val="FFFF00"/>
                </a:solidFill>
                <a:latin typeface="楷体_GB2312" panose="02010609030101010101" pitchFamily="49" charset="-122"/>
                <a:ea typeface="楷体_GB2312" panose="02010609030101010101" pitchFamily="49" charset="-122"/>
              </a:rPr>
              <a:t>。另一方面，信息系统本身又是一个集管理与技术为一体的、涉及多种因素的复杂系统。所以，从事信息管理的人特别需要吸取和运用现代系统科学的理念、思路和方法。 </a:t>
            </a:r>
            <a:endParaRPr lang="zh-CN" altLang="en-US" sz="2800" b="0" dirty="0">
              <a:solidFill>
                <a:srgbClr val="FFFF00"/>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3" name="Picture 7" descr="board4"/>
          <p:cNvPicPr>
            <a:picLocks noChangeAspect="1"/>
          </p:cNvPicPr>
          <p:nvPr/>
        </p:nvPicPr>
        <p:blipFill>
          <a:blip r:embed="rId1"/>
          <a:stretch>
            <a:fillRect/>
          </a:stretch>
        </p:blipFill>
        <p:spPr>
          <a:xfrm>
            <a:off x="862013" y="1182688"/>
            <a:ext cx="7305675" cy="2422525"/>
          </a:xfrm>
          <a:prstGeom prst="rect">
            <a:avLst/>
          </a:prstGeom>
          <a:noFill/>
          <a:ln w="9525">
            <a:noFill/>
          </a:ln>
        </p:spPr>
      </p:pic>
      <p:sp>
        <p:nvSpPr>
          <p:cNvPr id="714754" name="Rectangle 2"/>
          <p:cNvSpPr>
            <a:spLocks noChangeArrowheads="1"/>
          </p:cNvSpPr>
          <p:nvPr/>
        </p:nvSpPr>
        <p:spPr bwMode="auto">
          <a:xfrm>
            <a:off x="838200" y="239713"/>
            <a:ext cx="56578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1.4</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信息管理与现代系统科学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714756" name="AutoShape 4"/>
          <p:cNvSpPr>
            <a:spLocks noChangeArrowheads="1"/>
          </p:cNvSpPr>
          <p:nvPr/>
        </p:nvSpPr>
        <p:spPr bwMode="auto">
          <a:xfrm>
            <a:off x="809625" y="1811338"/>
            <a:ext cx="7546975" cy="1693863"/>
          </a:xfrm>
          <a:prstGeom prst="roundRect">
            <a:avLst>
              <a:gd name="adj" fmla="val 4167"/>
            </a:avLst>
          </a:prstGeom>
          <a:noFill/>
          <a:ln w="9525">
            <a:noFill/>
            <a:round/>
          </a:ln>
          <a:effectLst/>
        </p:spPr>
        <p:txBody>
          <a:bodyPr anchor="ctr"/>
          <a:lstStyle/>
          <a:p>
            <a:pPr marL="0" marR="0" lvl="0" indent="0" algn="l" defTabSz="914400" rtl="0" eaLnBrk="1" fontAlgn="base" latinLnBrk="0" hangingPunct="1">
              <a:lnSpc>
                <a:spcPct val="100000"/>
              </a:lnSpc>
              <a:spcBef>
                <a:spcPct val="0"/>
              </a:spcBef>
              <a:spcAft>
                <a:spcPct val="0"/>
              </a:spcAft>
              <a:buClr>
                <a:srgbClr val="FF0066"/>
              </a:buClr>
              <a:buSzPct val="150000"/>
              <a:buFont typeface="Wingdings" panose="05000000000000000000" pitchFamily="2" charset="2"/>
              <a:buNone/>
              <a:defRPr/>
            </a:pPr>
            <a:r>
              <a:rPr kumimoji="1" lang="zh-CN" altLang="en-US" sz="2800" b="1" i="0" u="none" strike="noStrike" kern="1200" cap="none" spc="0" normalizeH="0" baseline="0" noProof="0" smtClean="0">
                <a:ln>
                  <a:noFill/>
                </a:ln>
                <a:solidFill>
                  <a:schemeClr val="bg1"/>
                </a:solidFill>
                <a:effectLst/>
                <a:uLnTx/>
                <a:uFillTx/>
                <a:latin typeface="楷体_GB2312" panose="02010609030101010101" pitchFamily="49" charset="-122"/>
                <a:ea typeface="楷体_GB2312" panose="02010609030101010101" pitchFamily="49" charset="-122"/>
                <a:cs typeface="+mn-cs"/>
              </a:rPr>
              <a:t>    系统是为了实现某种目的（功能目标），由处于一定环境中相互联系和相互作用的一些元素按照一定的法则组织在一起的一个有机整体（集合体）。</a:t>
            </a:r>
            <a:endParaRPr kumimoji="0" lang="zh-CN" altLang="en-US" sz="2800" b="0" i="0" u="none" strike="noStrike" kern="1200" cap="none" spc="0" normalizeH="0" baseline="0" noProof="0" smtClean="0">
              <a:ln>
                <a:noFill/>
              </a:ln>
              <a:solidFill>
                <a:schemeClr val="bg1"/>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endParaRPr>
          </a:p>
        </p:txBody>
      </p:sp>
      <p:sp>
        <p:nvSpPr>
          <p:cNvPr id="714757" name="Text Box 5"/>
          <p:cNvSpPr txBox="1">
            <a:spLocks noChangeArrowheads="1"/>
          </p:cNvSpPr>
          <p:nvPr/>
        </p:nvSpPr>
        <p:spPr bwMode="auto">
          <a:xfrm>
            <a:off x="962025" y="1216025"/>
            <a:ext cx="3905250" cy="519113"/>
          </a:xfrm>
          <a:prstGeom prst="rect">
            <a:avLst/>
          </a:prstGeom>
          <a:noFill/>
          <a:ln w="9525">
            <a:noFill/>
            <a:miter lim="800000"/>
          </a:ln>
          <a:effectLst/>
        </p:spPr>
        <p:txBody>
          <a:bodyPr>
            <a:spAutoFit/>
          </a:bodyPr>
          <a:lstStyle/>
          <a:p>
            <a:pPr marR="0"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一、系统的定义</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nvGrpSpPr>
          <p:cNvPr id="2" name="Group 30"/>
          <p:cNvGrpSpPr/>
          <p:nvPr/>
        </p:nvGrpSpPr>
        <p:grpSpPr>
          <a:xfrm>
            <a:off x="860425" y="3608388"/>
            <a:ext cx="7305675" cy="2619375"/>
            <a:chOff x="542" y="2273"/>
            <a:chExt cx="4602" cy="1650"/>
          </a:xfrm>
        </p:grpSpPr>
        <p:pic>
          <p:nvPicPr>
            <p:cNvPr id="49158" name="Picture 13" descr="边条4"/>
            <p:cNvPicPr>
              <a:picLocks noChangeAspect="1"/>
            </p:cNvPicPr>
            <p:nvPr/>
          </p:nvPicPr>
          <p:blipFill>
            <a:blip r:embed="rId2"/>
            <a:stretch>
              <a:fillRect/>
            </a:stretch>
          </p:blipFill>
          <p:spPr>
            <a:xfrm>
              <a:off x="555" y="2273"/>
              <a:ext cx="4589" cy="1650"/>
            </a:xfrm>
            <a:prstGeom prst="rect">
              <a:avLst/>
            </a:prstGeom>
            <a:noFill/>
            <a:ln w="9525">
              <a:noFill/>
            </a:ln>
          </p:spPr>
        </p:pic>
        <p:sp>
          <p:nvSpPr>
            <p:cNvPr id="714766" name="Text Box 14"/>
            <p:cNvSpPr txBox="1">
              <a:spLocks noChangeArrowheads="1"/>
            </p:cNvSpPr>
            <p:nvPr/>
          </p:nvSpPr>
          <p:spPr bwMode="auto">
            <a:xfrm>
              <a:off x="542" y="2318"/>
              <a:ext cx="2460" cy="327"/>
            </a:xfrm>
            <a:prstGeom prst="rect">
              <a:avLst/>
            </a:prstGeom>
            <a:noFill/>
            <a:ln w="9525">
              <a:noFill/>
              <a:miter lim="800000"/>
            </a:ln>
            <a:effectLst/>
          </p:spPr>
          <p:txBody>
            <a:bodyPr>
              <a:spAutoFit/>
            </a:bodyPr>
            <a:lstStyle/>
            <a:p>
              <a:pPr marR="0"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二、系统的分类</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grpSp>
        <p:nvGrpSpPr>
          <p:cNvPr id="3" name="Group 21"/>
          <p:cNvGrpSpPr/>
          <p:nvPr/>
        </p:nvGrpSpPr>
        <p:grpSpPr>
          <a:xfrm>
            <a:off x="922338" y="4267200"/>
            <a:ext cx="2387600" cy="1958975"/>
            <a:chOff x="613" y="2688"/>
            <a:chExt cx="1504" cy="1234"/>
          </a:xfrm>
        </p:grpSpPr>
        <p:pic>
          <p:nvPicPr>
            <p:cNvPr id="49161" name="Picture 16" descr="边条6"/>
            <p:cNvPicPr>
              <a:picLocks noChangeAspect="1"/>
            </p:cNvPicPr>
            <p:nvPr/>
          </p:nvPicPr>
          <p:blipFill>
            <a:blip r:embed="rId3"/>
            <a:stretch>
              <a:fillRect/>
            </a:stretch>
          </p:blipFill>
          <p:spPr>
            <a:xfrm>
              <a:off x="613" y="2688"/>
              <a:ext cx="1504" cy="1234"/>
            </a:xfrm>
            <a:prstGeom prst="rect">
              <a:avLst/>
            </a:prstGeom>
            <a:noFill/>
            <a:ln w="9525">
              <a:noFill/>
            </a:ln>
          </p:spPr>
        </p:pic>
        <p:sp>
          <p:nvSpPr>
            <p:cNvPr id="714769" name="AutoShape 17"/>
            <p:cNvSpPr>
              <a:spLocks noChangeArrowheads="1"/>
            </p:cNvSpPr>
            <p:nvPr/>
          </p:nvSpPr>
          <p:spPr bwMode="auto">
            <a:xfrm>
              <a:off x="762" y="3000"/>
              <a:ext cx="1221"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自然系统</a:t>
              </a:r>
              <a:endPar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人工系统</a:t>
              </a:r>
              <a:endPar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复合系统</a:t>
              </a:r>
              <a:endParaRPr kumimoji="1" lang="en-US" altLang="zh-CN"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p:txBody>
        </p:sp>
        <p:sp>
          <p:nvSpPr>
            <p:cNvPr id="714770" name="Text Box 18"/>
            <p:cNvSpPr txBox="1">
              <a:spLocks noChangeArrowheads="1"/>
            </p:cNvSpPr>
            <p:nvPr/>
          </p:nvSpPr>
          <p:spPr bwMode="auto">
            <a:xfrm>
              <a:off x="714" y="2700"/>
              <a:ext cx="1348"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按形成方式分</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grpSp>
        <p:nvGrpSpPr>
          <p:cNvPr id="4" name="Group 22"/>
          <p:cNvGrpSpPr/>
          <p:nvPr/>
        </p:nvGrpSpPr>
        <p:grpSpPr>
          <a:xfrm>
            <a:off x="3348038" y="4267200"/>
            <a:ext cx="2387600" cy="1958975"/>
            <a:chOff x="613" y="2688"/>
            <a:chExt cx="1504" cy="1234"/>
          </a:xfrm>
        </p:grpSpPr>
        <p:pic>
          <p:nvPicPr>
            <p:cNvPr id="49165" name="Picture 23" descr="边条6"/>
            <p:cNvPicPr>
              <a:picLocks noChangeAspect="1"/>
            </p:cNvPicPr>
            <p:nvPr/>
          </p:nvPicPr>
          <p:blipFill>
            <a:blip r:embed="rId3"/>
            <a:stretch>
              <a:fillRect/>
            </a:stretch>
          </p:blipFill>
          <p:spPr>
            <a:xfrm>
              <a:off x="613" y="2688"/>
              <a:ext cx="1504" cy="1234"/>
            </a:xfrm>
            <a:prstGeom prst="rect">
              <a:avLst/>
            </a:prstGeom>
            <a:noFill/>
            <a:ln w="9525">
              <a:noFill/>
            </a:ln>
          </p:spPr>
        </p:pic>
        <p:sp>
          <p:nvSpPr>
            <p:cNvPr id="714776" name="AutoShape 24"/>
            <p:cNvSpPr>
              <a:spLocks noChangeArrowheads="1"/>
            </p:cNvSpPr>
            <p:nvPr/>
          </p:nvSpPr>
          <p:spPr bwMode="auto">
            <a:xfrm>
              <a:off x="762" y="3000"/>
              <a:ext cx="1221"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开环系统</a:t>
              </a:r>
              <a:endPar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闭环系统</a:t>
              </a:r>
              <a:endParaRPr kumimoji="1" lang="en-US" altLang="zh-CN"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p:txBody>
        </p:sp>
        <p:sp>
          <p:nvSpPr>
            <p:cNvPr id="714777" name="Text Box 25"/>
            <p:cNvSpPr txBox="1">
              <a:spLocks noChangeArrowheads="1"/>
            </p:cNvSpPr>
            <p:nvPr/>
          </p:nvSpPr>
          <p:spPr bwMode="auto">
            <a:xfrm>
              <a:off x="714" y="2700"/>
              <a:ext cx="1348"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按内部结构分</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grpSp>
        <p:nvGrpSpPr>
          <p:cNvPr id="5" name="Group 31"/>
          <p:cNvGrpSpPr/>
          <p:nvPr/>
        </p:nvGrpSpPr>
        <p:grpSpPr>
          <a:xfrm>
            <a:off x="5768975" y="4254500"/>
            <a:ext cx="2406650" cy="1958975"/>
            <a:chOff x="3634" y="2680"/>
            <a:chExt cx="1516" cy="1234"/>
          </a:xfrm>
        </p:grpSpPr>
        <p:pic>
          <p:nvPicPr>
            <p:cNvPr id="49169" name="Picture 27" descr="边条6"/>
            <p:cNvPicPr>
              <a:picLocks noChangeAspect="1"/>
            </p:cNvPicPr>
            <p:nvPr/>
          </p:nvPicPr>
          <p:blipFill>
            <a:blip r:embed="rId3"/>
            <a:stretch>
              <a:fillRect/>
            </a:stretch>
          </p:blipFill>
          <p:spPr>
            <a:xfrm>
              <a:off x="3637" y="2680"/>
              <a:ext cx="1504" cy="1234"/>
            </a:xfrm>
            <a:prstGeom prst="rect">
              <a:avLst/>
            </a:prstGeom>
            <a:noFill/>
            <a:ln w="9525">
              <a:noFill/>
            </a:ln>
          </p:spPr>
        </p:pic>
        <p:sp>
          <p:nvSpPr>
            <p:cNvPr id="714780" name="AutoShape 28"/>
            <p:cNvSpPr>
              <a:spLocks noChangeArrowheads="1"/>
            </p:cNvSpPr>
            <p:nvPr/>
          </p:nvSpPr>
          <p:spPr bwMode="auto">
            <a:xfrm>
              <a:off x="3786" y="2984"/>
              <a:ext cx="1221" cy="819"/>
            </a:xfrm>
            <a:prstGeom prst="roundRect">
              <a:avLst>
                <a:gd name="adj" fmla="val 4167"/>
              </a:avLst>
            </a:prstGeom>
            <a:solidFill>
              <a:srgbClr val="F4F5E7"/>
            </a:solidFill>
            <a:ln w="9525" algn="ctr">
              <a:solidFill>
                <a:srgbClr val="4D4D4D"/>
              </a:solid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开放系统</a:t>
              </a:r>
              <a:endPar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000" b="1" i="0" u="none" strike="noStrike" kern="1200" cap="none" spc="0" normalizeH="0" baseline="0" noProof="0" smtClean="0">
                  <a:ln>
                    <a:noFill/>
                  </a:ln>
                  <a:solidFill>
                    <a:srgbClr val="3333CC"/>
                  </a:solidFill>
                  <a:effectLst/>
                  <a:uLnTx/>
                  <a:uFillTx/>
                  <a:latin typeface="Arial Narrow" panose="020B0606020202030204" pitchFamily="34" charset="0"/>
                  <a:ea typeface="宋体" panose="02010600030101010101" pitchFamily="2" charset="-122"/>
                  <a:cs typeface="+mn-cs"/>
                </a:rPr>
                <a:t>封闭系统</a:t>
              </a:r>
              <a:endParaRPr kumimoji="1" lang="en-US" altLang="zh-CN" sz="2200" b="1" i="0" u="none" strike="noStrike" kern="1200" cap="none" spc="0" normalizeH="0" baseline="0" noProof="0" smtClean="0">
                <a:ln>
                  <a:noFill/>
                </a:ln>
                <a:solidFill>
                  <a:srgbClr val="D60093"/>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p:txBody>
        </p:sp>
        <p:sp>
          <p:nvSpPr>
            <p:cNvPr id="714781" name="Text Box 29"/>
            <p:cNvSpPr txBox="1">
              <a:spLocks noChangeArrowheads="1"/>
            </p:cNvSpPr>
            <p:nvPr/>
          </p:nvSpPr>
          <p:spPr bwMode="auto">
            <a:xfrm>
              <a:off x="3634" y="2684"/>
              <a:ext cx="1516" cy="288"/>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rPr>
                <a:t>按与外界关系分</a:t>
              </a:r>
              <a:endParaRPr kumimoji="1" lang="zh-CN" altLang="en-US" sz="2400" kern="1200" cap="none" spc="0" normalizeH="0" baseline="0" noProof="0" smtClean="0">
                <a:solidFill>
                  <a:schemeClr val="bg1"/>
                </a:solidFill>
                <a:effectLst>
                  <a:outerShdw blurRad="38100" dist="38100" dir="2700000" algn="tl">
                    <a:srgbClr val="C0C0C0"/>
                  </a:outerShdw>
                </a:effectLst>
                <a:latin typeface="楷体_GB2312" panose="02010609030101010101" pitchFamily="49" charset="-122"/>
                <a:ea typeface="楷体_GB2312" panose="02010609030101010101"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Picture 9" descr="20067198563745911"/>
          <p:cNvPicPr>
            <a:picLocks noChangeAspect="1"/>
          </p:cNvPicPr>
          <p:nvPr/>
        </p:nvPicPr>
        <p:blipFill>
          <a:blip r:embed="rId1"/>
          <a:stretch>
            <a:fillRect/>
          </a:stretch>
        </p:blipFill>
        <p:spPr>
          <a:xfrm>
            <a:off x="5562600" y="3008313"/>
            <a:ext cx="3476625" cy="2430462"/>
          </a:xfrm>
          <a:prstGeom prst="rect">
            <a:avLst/>
          </a:prstGeom>
          <a:noFill/>
          <a:ln w="9525">
            <a:noFill/>
          </a:ln>
        </p:spPr>
      </p:pic>
      <p:pic>
        <p:nvPicPr>
          <p:cNvPr id="50178" name="Picture 2" descr="浙江1"/>
          <p:cNvPicPr>
            <a:picLocks noChangeAspect="1"/>
          </p:cNvPicPr>
          <p:nvPr/>
        </p:nvPicPr>
        <p:blipFill>
          <a:blip r:embed="rId2"/>
          <a:stretch>
            <a:fillRect/>
          </a:stretch>
        </p:blipFill>
        <p:spPr>
          <a:xfrm>
            <a:off x="3013075" y="4008438"/>
            <a:ext cx="2554288" cy="1231900"/>
          </a:xfrm>
          <a:prstGeom prst="rect">
            <a:avLst/>
          </a:prstGeom>
          <a:noFill/>
          <a:ln w="9525">
            <a:noFill/>
          </a:ln>
        </p:spPr>
      </p:pic>
      <p:pic>
        <p:nvPicPr>
          <p:cNvPr id="50179" name="Picture 5" descr="郑州"/>
          <p:cNvPicPr>
            <a:picLocks noChangeAspect="1"/>
          </p:cNvPicPr>
          <p:nvPr/>
        </p:nvPicPr>
        <p:blipFill>
          <a:blip r:embed="rId3"/>
          <a:stretch>
            <a:fillRect/>
          </a:stretch>
        </p:blipFill>
        <p:spPr>
          <a:xfrm>
            <a:off x="5046663" y="2446338"/>
            <a:ext cx="3994150" cy="1574800"/>
          </a:xfrm>
          <a:prstGeom prst="rect">
            <a:avLst/>
          </a:prstGeom>
          <a:noFill/>
          <a:ln w="9525">
            <a:noFill/>
          </a:ln>
        </p:spPr>
      </p:pic>
      <p:pic>
        <p:nvPicPr>
          <p:cNvPr id="50180" name="Picture 10" descr="pic_001"/>
          <p:cNvPicPr>
            <a:picLocks noChangeAspect="1"/>
          </p:cNvPicPr>
          <p:nvPr/>
        </p:nvPicPr>
        <p:blipFill>
          <a:blip r:embed="rId4"/>
          <a:stretch>
            <a:fillRect/>
          </a:stretch>
        </p:blipFill>
        <p:spPr>
          <a:xfrm>
            <a:off x="1411288" y="5257800"/>
            <a:ext cx="1797050" cy="1190625"/>
          </a:xfrm>
          <a:prstGeom prst="rect">
            <a:avLst/>
          </a:prstGeom>
          <a:noFill/>
          <a:ln w="9525">
            <a:noFill/>
          </a:ln>
        </p:spPr>
      </p:pic>
      <p:pic>
        <p:nvPicPr>
          <p:cNvPr id="50181" name="Picture 13" descr="indextu"/>
          <p:cNvPicPr>
            <a:picLocks noChangeAspect="1"/>
          </p:cNvPicPr>
          <p:nvPr/>
        </p:nvPicPr>
        <p:blipFill>
          <a:blip r:embed="rId5"/>
          <a:stretch>
            <a:fillRect/>
          </a:stretch>
        </p:blipFill>
        <p:spPr>
          <a:xfrm>
            <a:off x="3986213" y="523875"/>
            <a:ext cx="5094287" cy="858838"/>
          </a:xfrm>
          <a:prstGeom prst="rect">
            <a:avLst/>
          </a:prstGeom>
          <a:noFill/>
          <a:ln w="9525">
            <a:noFill/>
          </a:ln>
        </p:spPr>
      </p:pic>
      <p:pic>
        <p:nvPicPr>
          <p:cNvPr id="50182" name="Picture 14" descr="0021"/>
          <p:cNvPicPr>
            <a:picLocks noChangeAspect="1"/>
          </p:cNvPicPr>
          <p:nvPr/>
        </p:nvPicPr>
        <p:blipFill>
          <a:blip r:embed="rId6"/>
          <a:stretch>
            <a:fillRect/>
          </a:stretch>
        </p:blipFill>
        <p:spPr>
          <a:xfrm>
            <a:off x="1419225" y="2449513"/>
            <a:ext cx="3633788" cy="1576387"/>
          </a:xfrm>
          <a:prstGeom prst="rect">
            <a:avLst/>
          </a:prstGeom>
          <a:noFill/>
          <a:ln w="9525">
            <a:noFill/>
          </a:ln>
        </p:spPr>
      </p:pic>
      <p:pic>
        <p:nvPicPr>
          <p:cNvPr id="50183" name="Picture 15" descr="瀑布"/>
          <p:cNvPicPr>
            <a:picLocks noChangeAspect="1"/>
          </p:cNvPicPr>
          <p:nvPr/>
        </p:nvPicPr>
        <p:blipFill>
          <a:blip r:embed="rId7"/>
          <a:stretch>
            <a:fillRect/>
          </a:stretch>
        </p:blipFill>
        <p:spPr>
          <a:xfrm>
            <a:off x="1420813" y="515938"/>
            <a:ext cx="2559050" cy="873125"/>
          </a:xfrm>
          <a:prstGeom prst="rect">
            <a:avLst/>
          </a:prstGeom>
          <a:noFill/>
          <a:ln w="9525">
            <a:noFill/>
          </a:ln>
        </p:spPr>
      </p:pic>
      <p:pic>
        <p:nvPicPr>
          <p:cNvPr id="50184" name="Picture 17" descr="九江1"/>
          <p:cNvPicPr>
            <a:picLocks noChangeAspect="1"/>
          </p:cNvPicPr>
          <p:nvPr/>
        </p:nvPicPr>
        <p:blipFill>
          <a:blip r:embed="rId8"/>
          <a:stretch>
            <a:fillRect/>
          </a:stretch>
        </p:blipFill>
        <p:spPr>
          <a:xfrm>
            <a:off x="3962400" y="1393825"/>
            <a:ext cx="5084763" cy="1039813"/>
          </a:xfrm>
          <a:prstGeom prst="rect">
            <a:avLst/>
          </a:prstGeom>
          <a:noFill/>
          <a:ln w="9525">
            <a:noFill/>
          </a:ln>
        </p:spPr>
      </p:pic>
      <p:pic>
        <p:nvPicPr>
          <p:cNvPr id="50185" name="Picture 6" descr="让心灵自由放飞"/>
          <p:cNvPicPr>
            <a:picLocks noChangeAspect="1"/>
          </p:cNvPicPr>
          <p:nvPr/>
        </p:nvPicPr>
        <p:blipFill>
          <a:blip r:embed="rId9"/>
          <a:stretch>
            <a:fillRect/>
          </a:stretch>
        </p:blipFill>
        <p:spPr>
          <a:xfrm>
            <a:off x="1419225" y="1390650"/>
            <a:ext cx="2543175" cy="1047750"/>
          </a:xfrm>
          <a:prstGeom prst="rect">
            <a:avLst/>
          </a:prstGeom>
          <a:noFill/>
          <a:ln w="9525">
            <a:noFill/>
          </a:ln>
        </p:spPr>
      </p:pic>
      <p:pic>
        <p:nvPicPr>
          <p:cNvPr id="50186" name="Picture 3" descr="郑州1"/>
          <p:cNvPicPr>
            <a:picLocks noChangeAspect="1"/>
          </p:cNvPicPr>
          <p:nvPr/>
        </p:nvPicPr>
        <p:blipFill>
          <a:blip r:embed="rId10"/>
          <a:stretch>
            <a:fillRect/>
          </a:stretch>
        </p:blipFill>
        <p:spPr>
          <a:xfrm>
            <a:off x="1422400" y="4027488"/>
            <a:ext cx="2144713" cy="1222375"/>
          </a:xfrm>
          <a:prstGeom prst="rect">
            <a:avLst/>
          </a:prstGeom>
          <a:noFill/>
          <a:ln w="9525">
            <a:noFill/>
          </a:ln>
        </p:spPr>
      </p:pic>
      <p:pic>
        <p:nvPicPr>
          <p:cNvPr id="50187" name="Picture 11" descr="广西"/>
          <p:cNvPicPr>
            <a:picLocks noChangeAspect="1"/>
          </p:cNvPicPr>
          <p:nvPr/>
        </p:nvPicPr>
        <p:blipFill>
          <a:blip r:embed="rId11"/>
          <a:stretch>
            <a:fillRect/>
          </a:stretch>
        </p:blipFill>
        <p:spPr>
          <a:xfrm>
            <a:off x="3214688" y="5256213"/>
            <a:ext cx="5827712" cy="1193800"/>
          </a:xfrm>
          <a:prstGeom prst="rect">
            <a:avLst/>
          </a:prstGeom>
          <a:noFill/>
          <a:ln w="9525">
            <a:noFill/>
          </a:ln>
        </p:spPr>
      </p:pic>
      <p:pic>
        <p:nvPicPr>
          <p:cNvPr id="50188" name="Picture 19" descr="边条6"/>
          <p:cNvPicPr>
            <a:picLocks noChangeAspect="1"/>
          </p:cNvPicPr>
          <p:nvPr/>
        </p:nvPicPr>
        <p:blipFill>
          <a:blip r:embed="rId12"/>
          <a:stretch>
            <a:fillRect/>
          </a:stretch>
        </p:blipFill>
        <p:spPr>
          <a:xfrm>
            <a:off x="165100" y="512763"/>
            <a:ext cx="1247775" cy="5935662"/>
          </a:xfrm>
          <a:prstGeom prst="rect">
            <a:avLst/>
          </a:prstGeom>
          <a:noFill/>
          <a:ln w="9525">
            <a:noFill/>
          </a:ln>
        </p:spPr>
      </p:pic>
      <p:sp>
        <p:nvSpPr>
          <p:cNvPr id="50189" name="Text Box 20"/>
          <p:cNvSpPr txBox="1"/>
          <p:nvPr/>
        </p:nvSpPr>
        <p:spPr>
          <a:xfrm>
            <a:off x="419100" y="558800"/>
            <a:ext cx="762000" cy="5648325"/>
          </a:xfrm>
          <a:prstGeom prst="rect">
            <a:avLst/>
          </a:prstGeom>
          <a:noFill/>
          <a:ln w="9525">
            <a:noFill/>
          </a:ln>
        </p:spPr>
        <p:txBody>
          <a:bodyPr anchor="t">
            <a:spAutoFit/>
          </a:bodyPr>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自</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然</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系</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统</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和</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谐</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协</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调</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完</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美</a:t>
            </a:r>
            <a:endParaRPr lang="zh-CN" altLang="en-US" sz="2800" dirty="0">
              <a:solidFill>
                <a:schemeClr val="bg1"/>
              </a:solidFill>
              <a:latin typeface="Arial Narrow" panose="020B060602020203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Picture 2" descr="phaisdis"/>
          <p:cNvPicPr>
            <a:picLocks noChangeAspect="1"/>
          </p:cNvPicPr>
          <p:nvPr/>
        </p:nvPicPr>
        <p:blipFill>
          <a:blip r:embed="rId1"/>
          <a:stretch>
            <a:fillRect/>
          </a:stretch>
        </p:blipFill>
        <p:spPr>
          <a:xfrm>
            <a:off x="6153150" y="1285875"/>
            <a:ext cx="2089150" cy="1893888"/>
          </a:xfrm>
          <a:prstGeom prst="rect">
            <a:avLst/>
          </a:prstGeom>
          <a:noFill/>
          <a:ln w="9525">
            <a:noFill/>
          </a:ln>
        </p:spPr>
      </p:pic>
      <p:graphicFrame>
        <p:nvGraphicFramePr>
          <p:cNvPr id="10242" name="Object 5"/>
          <p:cNvGraphicFramePr>
            <a:graphicFrameLocks noGrp="1"/>
          </p:cNvGraphicFramePr>
          <p:nvPr>
            <p:ph sz="half" idx="2"/>
          </p:nvPr>
        </p:nvGraphicFramePr>
        <p:xfrm>
          <a:off x="4745038" y="4389438"/>
          <a:ext cx="3436937" cy="1801812"/>
        </p:xfrm>
        <a:graphic>
          <a:graphicData uri="http://schemas.openxmlformats.org/presentationml/2006/ole">
            <mc:AlternateContent xmlns:mc="http://schemas.openxmlformats.org/markup-compatibility/2006">
              <mc:Choice xmlns:v="urn:schemas-microsoft-com:vml" Requires="v">
                <p:oleObj spid="_x0000_s3076" name="" r:id="rId2" imgW="7458075" imgH="5314950" progId="Paint.Picture">
                  <p:embed/>
                </p:oleObj>
              </mc:Choice>
              <mc:Fallback>
                <p:oleObj name="" r:id="rId2" imgW="7458075" imgH="5314950" progId="Paint.Picture">
                  <p:embed/>
                  <p:pic>
                    <p:nvPicPr>
                      <p:cNvPr id="0" name="图片 3075"/>
                      <p:cNvPicPr/>
                      <p:nvPr/>
                    </p:nvPicPr>
                    <p:blipFill>
                      <a:blip r:embed="rId3"/>
                      <a:stretch>
                        <a:fillRect/>
                      </a:stretch>
                    </p:blipFill>
                    <p:spPr>
                      <a:xfrm>
                        <a:off x="4745038" y="4389438"/>
                        <a:ext cx="3436937" cy="1801812"/>
                      </a:xfrm>
                      <a:prstGeom prst="rect">
                        <a:avLst/>
                      </a:prstGeom>
                      <a:noFill/>
                      <a:ln w="38100">
                        <a:miter/>
                      </a:ln>
                    </p:spPr>
                  </p:pic>
                </p:oleObj>
              </mc:Fallback>
            </mc:AlternateContent>
          </a:graphicData>
        </a:graphic>
      </p:graphicFrame>
      <p:sp>
        <p:nvSpPr>
          <p:cNvPr id="776200" name="Rectangle 8"/>
          <p:cNvSpPr>
            <a:spLocks noGrp="1" noChangeArrowheads="1"/>
          </p:cNvSpPr>
          <p:nvPr>
            <p:ph type="title"/>
          </p:nvPr>
        </p:nvSpPr>
        <p:spPr>
          <a:xfrm>
            <a:off x="838200" y="182563"/>
            <a:ext cx="7391400" cy="684213"/>
          </a:xfrm>
        </p:spPr>
        <p:txBody>
          <a:bodyPr vert="horz" wrap="square" lIns="0" tIns="45720" rIns="91440" bIns="45720" numCol="1" anchor="ctr" anchorCtr="0" compatLnSpc="1"/>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1.1 </a:t>
            </a:r>
            <a:r>
              <a:rPr kumimoji="0" lang="zh-CN" altLang="en-US" sz="3000" b="1"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信息的概念和特性</a:t>
            </a:r>
            <a:r>
              <a:rPr kumimoji="0" lang="zh-CN" altLang="en-US" sz="3000" b="1" i="0" u="none" strike="noStrike" kern="0" cap="none" spc="0" normalizeH="0" baseline="0" noProof="0" smtClean="0">
                <a:ln>
                  <a:noFill/>
                </a:ln>
                <a:solidFill>
                  <a:schemeClr val="tx2"/>
                </a:solidFill>
                <a:effectLst/>
                <a:uLnTx/>
                <a:uFillTx/>
                <a:latin typeface="+mj-lt"/>
                <a:ea typeface="宋体" panose="02010600030101010101" pitchFamily="2" charset="-122"/>
                <a:cs typeface="+mj-cs"/>
              </a:rPr>
              <a:t> </a:t>
            </a:r>
            <a:endParaRPr kumimoji="0" lang="zh-CN" altLang="en-US" sz="3000" b="1" i="0" u="none" strike="noStrike" kern="0" cap="none" spc="0" normalizeH="0" baseline="0" noProof="0" smtClean="0">
              <a:ln>
                <a:noFill/>
              </a:ln>
              <a:solidFill>
                <a:schemeClr val="tx2"/>
              </a:solidFill>
              <a:effectLst/>
              <a:uLnTx/>
              <a:uFillTx/>
              <a:latin typeface="+mj-lt"/>
              <a:ea typeface="宋体" panose="02010600030101010101" pitchFamily="2" charset="-122"/>
              <a:cs typeface="+mj-cs"/>
            </a:endParaRPr>
          </a:p>
        </p:txBody>
      </p:sp>
      <p:pic>
        <p:nvPicPr>
          <p:cNvPr id="10244" name="Picture 11" descr="m138a"/>
          <p:cNvPicPr>
            <a:picLocks noChangeAspect="1"/>
          </p:cNvPicPr>
          <p:nvPr/>
        </p:nvPicPr>
        <p:blipFill>
          <a:blip r:embed="rId4"/>
          <a:stretch>
            <a:fillRect/>
          </a:stretch>
        </p:blipFill>
        <p:spPr>
          <a:xfrm>
            <a:off x="971550" y="4305300"/>
            <a:ext cx="3581400" cy="1973263"/>
          </a:xfrm>
          <a:prstGeom prst="rect">
            <a:avLst/>
          </a:prstGeom>
          <a:noFill/>
          <a:ln w="9525">
            <a:noFill/>
          </a:ln>
        </p:spPr>
      </p:pic>
      <p:pic>
        <p:nvPicPr>
          <p:cNvPr id="10245" name="Picture 12"/>
          <p:cNvPicPr>
            <a:picLocks noChangeAspect="1"/>
          </p:cNvPicPr>
          <p:nvPr/>
        </p:nvPicPr>
        <p:blipFill>
          <a:blip r:embed="rId5"/>
          <a:stretch>
            <a:fillRect/>
          </a:stretch>
        </p:blipFill>
        <p:spPr>
          <a:xfrm>
            <a:off x="1104900" y="3581400"/>
            <a:ext cx="4591050" cy="723900"/>
          </a:xfrm>
          <a:prstGeom prst="rect">
            <a:avLst/>
          </a:prstGeom>
          <a:noFill/>
          <a:ln w="9525">
            <a:noFill/>
          </a:ln>
        </p:spPr>
      </p:pic>
      <p:sp>
        <p:nvSpPr>
          <p:cNvPr id="10246" name="Text Box 13"/>
          <p:cNvSpPr txBox="1"/>
          <p:nvPr/>
        </p:nvSpPr>
        <p:spPr>
          <a:xfrm>
            <a:off x="5857875" y="3495675"/>
            <a:ext cx="2114550" cy="860425"/>
          </a:xfrm>
          <a:prstGeom prst="rect">
            <a:avLst/>
          </a:prstGeom>
          <a:noFill/>
          <a:ln w="12700">
            <a:noFill/>
          </a:ln>
        </p:spPr>
        <p:txBody>
          <a:bodyPr anchor="t">
            <a:spAutoFit/>
          </a:bodyPr>
          <a:p>
            <a:pPr eaLnBrk="0" hangingPunct="0">
              <a:lnSpc>
                <a:spcPct val="140000"/>
              </a:lnSpc>
            </a:pPr>
            <a:r>
              <a:rPr lang="zh-CN" altLang="en-US" dirty="0">
                <a:latin typeface="Times New Roman" panose="02020603050405020304" pitchFamily="18" charset="0"/>
                <a:ea typeface="宋体" panose="02010600030101010101" pitchFamily="2" charset="-122"/>
              </a:rPr>
              <a:t>明文：</a:t>
            </a:r>
            <a:r>
              <a:rPr lang="en-US" altLang="zh-CN" dirty="0">
                <a:latin typeface="Times New Roman" panose="02020603050405020304" pitchFamily="18" charset="0"/>
                <a:ea typeface="宋体" panose="02010600030101010101" pitchFamily="2" charset="-122"/>
              </a:rPr>
              <a:t> University</a:t>
            </a:r>
            <a:endParaRPr lang="en-US" altLang="zh-CN" dirty="0">
              <a:latin typeface="Times New Roman" panose="02020603050405020304" pitchFamily="18" charset="0"/>
              <a:ea typeface="宋体" panose="02010600030101010101" pitchFamily="2" charset="-122"/>
            </a:endParaRPr>
          </a:p>
          <a:p>
            <a:pPr eaLnBrk="0" hangingPunct="0">
              <a:lnSpc>
                <a:spcPct val="140000"/>
              </a:lnSpc>
            </a:pPr>
            <a:r>
              <a:rPr lang="zh-CN" altLang="en-US" dirty="0">
                <a:latin typeface="Times New Roman" panose="02020603050405020304" pitchFamily="18" charset="0"/>
                <a:ea typeface="宋体" panose="02010600030101010101" pitchFamily="2" charset="-122"/>
              </a:rPr>
              <a:t>密文：</a:t>
            </a:r>
            <a:r>
              <a:rPr lang="en-US" altLang="zh-CN" dirty="0">
                <a:latin typeface="Times New Roman" panose="02020603050405020304" pitchFamily="18" charset="0"/>
                <a:ea typeface="宋体" panose="02010600030101010101" pitchFamily="2" charset="-122"/>
              </a:rPr>
              <a:t>Zsnajwxnyd</a:t>
            </a:r>
            <a:endParaRPr lang="en-US" altLang="zh-CN" dirty="0">
              <a:latin typeface="Times New Roman" panose="02020603050405020304" pitchFamily="18" charset="0"/>
              <a:ea typeface="宋体" panose="02010600030101010101" pitchFamily="2" charset="-122"/>
            </a:endParaRPr>
          </a:p>
        </p:txBody>
      </p:sp>
      <p:pic>
        <p:nvPicPr>
          <p:cNvPr id="10247" name="Picture 15" descr="320px-PhaistosDiskLarge"/>
          <p:cNvPicPr>
            <a:picLocks noChangeAspect="1"/>
          </p:cNvPicPr>
          <p:nvPr/>
        </p:nvPicPr>
        <p:blipFill>
          <a:blip r:embed="rId6"/>
          <a:stretch>
            <a:fillRect/>
          </a:stretch>
        </p:blipFill>
        <p:spPr>
          <a:xfrm>
            <a:off x="2419350" y="1304925"/>
            <a:ext cx="3657600" cy="1828800"/>
          </a:xfrm>
          <a:prstGeom prst="rect">
            <a:avLst/>
          </a:prstGeom>
          <a:noFill/>
          <a:ln w="9525">
            <a:noFill/>
          </a:ln>
        </p:spPr>
      </p:pic>
      <p:sp>
        <p:nvSpPr>
          <p:cNvPr id="10248" name="Rectangle 4"/>
          <p:cNvSpPr>
            <a:spLocks noGrp="1"/>
          </p:cNvSpPr>
          <p:nvPr>
            <p:ph type="body" sz="half" idx="1"/>
          </p:nvPr>
        </p:nvSpPr>
        <p:spPr>
          <a:xfrm>
            <a:off x="908050" y="1323975"/>
            <a:ext cx="3303588" cy="1970088"/>
          </a:xfrm>
          <a:solidFill>
            <a:schemeClr val="accent1"/>
          </a:solidFill>
          <a:ln/>
        </p:spPr>
        <p:txBody>
          <a:bodyPr vert="horz" wrap="square" lIns="0" tIns="0" rIns="0" bIns="0" anchor="t"/>
          <a:p>
            <a:pPr>
              <a:buClr>
                <a:srgbClr val="8DACD0"/>
              </a:buClr>
              <a:buSzPct val="70000"/>
              <a:buFont typeface="Wingdings" panose="05000000000000000000" pitchFamily="2" charset="2"/>
              <a:buNone/>
            </a:pPr>
            <a:r>
              <a:rPr lang="en-US" altLang="zh-CN" sz="2000" dirty="0">
                <a:solidFill>
                  <a:schemeClr val="hlink"/>
                </a:solidFill>
                <a:latin typeface="楷体_GB2312" panose="02010609030101010101" pitchFamily="49" charset="-122"/>
                <a:ea typeface="楷体_GB2312" panose="02010609030101010101" pitchFamily="49" charset="-122"/>
              </a:rPr>
              <a:t>  </a:t>
            </a:r>
            <a:r>
              <a:rPr lang="zh-CN" altLang="en-US" sz="2000" dirty="0">
                <a:solidFill>
                  <a:schemeClr val="hlink"/>
                </a:solidFill>
                <a:latin typeface="楷体_GB2312" panose="02010609030101010101" pitchFamily="49" charset="-122"/>
                <a:ea typeface="楷体_GB2312" panose="02010609030101010101" pitchFamily="49" charset="-122"/>
              </a:rPr>
              <a:t>古埃及金字塔</a:t>
            </a:r>
            <a:r>
              <a:rPr lang="en-US" altLang="zh-CN" sz="2000" dirty="0">
                <a:solidFill>
                  <a:schemeClr val="hlink"/>
                </a:solidFill>
                <a:latin typeface="楷体_GB2312" panose="02010609030101010101" pitchFamily="49" charset="-122"/>
                <a:ea typeface="楷体_GB2312" panose="02010609030101010101" pitchFamily="49" charset="-122"/>
              </a:rPr>
              <a:t>Phaistos</a:t>
            </a:r>
            <a:r>
              <a:rPr lang="zh-CN" altLang="en-US" sz="2000" dirty="0">
                <a:solidFill>
                  <a:schemeClr val="hlink"/>
                </a:solidFill>
                <a:latin typeface="楷体_GB2312" panose="02010609030101010101" pitchFamily="49" charset="-122"/>
                <a:ea typeface="楷体_GB2312" panose="02010609030101010101" pitchFamily="49" charset="-122"/>
              </a:rPr>
              <a:t>圆盘，一种直径约为160</a:t>
            </a:r>
            <a:r>
              <a:rPr lang="en-US" altLang="zh-CN" sz="2000" dirty="0">
                <a:solidFill>
                  <a:schemeClr val="hlink"/>
                </a:solidFill>
                <a:latin typeface="楷体_GB2312" panose="02010609030101010101" pitchFamily="49" charset="-122"/>
                <a:ea typeface="楷体_GB2312" panose="02010609030101010101" pitchFamily="49" charset="-122"/>
              </a:rPr>
              <a:t>mm</a:t>
            </a:r>
            <a:r>
              <a:rPr lang="zh-CN" altLang="en-US" sz="2000" dirty="0">
                <a:solidFill>
                  <a:schemeClr val="hlink"/>
                </a:solidFill>
                <a:latin typeface="楷体_GB2312" panose="02010609030101010101" pitchFamily="49" charset="-122"/>
                <a:ea typeface="楷体_GB2312" panose="02010609030101010101" pitchFamily="49" charset="-122"/>
              </a:rPr>
              <a:t>的</a:t>
            </a:r>
            <a:r>
              <a:rPr lang="en-US" altLang="zh-CN" sz="2000" dirty="0">
                <a:solidFill>
                  <a:schemeClr val="hlink"/>
                </a:solidFill>
                <a:latin typeface="楷体_GB2312" panose="02010609030101010101" pitchFamily="49" charset="-122"/>
                <a:ea typeface="楷体_GB2312" panose="02010609030101010101" pitchFamily="49" charset="-122"/>
              </a:rPr>
              <a:t>Cretan-Mnoan</a:t>
            </a:r>
            <a:r>
              <a:rPr lang="zh-CN" altLang="en-US" sz="2000" dirty="0">
                <a:solidFill>
                  <a:schemeClr val="hlink"/>
                </a:solidFill>
                <a:latin typeface="楷体_GB2312" panose="02010609030101010101" pitchFamily="49" charset="-122"/>
                <a:ea typeface="楷体_GB2312" panose="02010609030101010101" pitchFamily="49" charset="-122"/>
              </a:rPr>
              <a:t>粘土圆盘，始于公元前17世纪。表面有明显字间空格的字母，至今还没有破解。</a:t>
            </a:r>
            <a:endParaRPr lang="zh-CN" altLang="en-US" sz="2000" dirty="0">
              <a:solidFill>
                <a:schemeClr val="hlink"/>
              </a:solidFill>
              <a:latin typeface="楷体_GB2312" panose="02010609030101010101" pitchFamily="49" charset="-122"/>
              <a:ea typeface="楷体_GB2312" panose="02010609030101010101" pitchFamily="49" charset="-122"/>
            </a:endParaRPr>
          </a:p>
        </p:txBody>
      </p:sp>
      <p:sp>
        <p:nvSpPr>
          <p:cNvPr id="10249" name="Text Box 16"/>
          <p:cNvSpPr txBox="1"/>
          <p:nvPr/>
        </p:nvSpPr>
        <p:spPr>
          <a:xfrm>
            <a:off x="942975" y="3095625"/>
            <a:ext cx="8382000" cy="427038"/>
          </a:xfrm>
          <a:prstGeom prst="rect">
            <a:avLst/>
          </a:prstGeom>
          <a:noFill/>
          <a:ln w="12700">
            <a:noFill/>
          </a:ln>
        </p:spPr>
        <p:txBody>
          <a:bodyPr anchor="t">
            <a:spAutoFit/>
          </a:bodyPr>
          <a:p>
            <a:pPr eaLnBrk="0" hangingPunct="0">
              <a:spcBef>
                <a:spcPct val="50000"/>
              </a:spcBef>
            </a:pPr>
            <a:r>
              <a:rPr lang="zh-CN" altLang="en-US" sz="2200" dirty="0">
                <a:solidFill>
                  <a:schemeClr val="hlink"/>
                </a:solidFill>
                <a:latin typeface="楷体_GB2312" panose="02010609030101010101" pitchFamily="49" charset="-122"/>
                <a:ea typeface="楷体_GB2312" panose="02010609030101010101" pitchFamily="49" charset="-122"/>
              </a:rPr>
              <a:t>公元前１世纪</a:t>
            </a:r>
            <a:r>
              <a:rPr lang="zh-CN" altLang="en-US" sz="2200" dirty="0">
                <a:latin typeface="Times New Roman" panose="02020603050405020304" pitchFamily="18" charset="0"/>
                <a:ea typeface="楷体_GB2312" panose="02010609030101010101" pitchFamily="49" charset="-122"/>
              </a:rPr>
              <a:t>——</a:t>
            </a:r>
            <a:r>
              <a:rPr lang="zh-CN" altLang="en-US" sz="2200" dirty="0">
                <a:solidFill>
                  <a:srgbClr val="D60093"/>
                </a:solidFill>
                <a:latin typeface="楷体_GB2312" panose="02010609030101010101" pitchFamily="49" charset="-122"/>
                <a:ea typeface="楷体_GB2312" panose="02010609030101010101" pitchFamily="49" charset="-122"/>
              </a:rPr>
              <a:t>恺撒密码</a:t>
            </a:r>
            <a:r>
              <a:rPr lang="zh-CN" altLang="en-US" sz="2200" dirty="0">
                <a:solidFill>
                  <a:srgbClr val="FF9900"/>
                </a:solidFill>
                <a:latin typeface="楷体_GB2312" panose="02010609030101010101" pitchFamily="49" charset="-122"/>
                <a:ea typeface="楷体_GB2312" panose="02010609030101010101" pitchFamily="49" charset="-122"/>
              </a:rPr>
              <a:t> </a:t>
            </a:r>
            <a:r>
              <a:rPr lang="zh-CN" altLang="en-US" sz="2200" dirty="0">
                <a:latin typeface="楷体_GB2312" panose="02010609030101010101" pitchFamily="49" charset="-122"/>
                <a:ea typeface="楷体_GB2312" panose="02010609030101010101" pitchFamily="49" charset="-122"/>
              </a:rPr>
              <a:t>将字母循环前移</a:t>
            </a:r>
            <a:r>
              <a:rPr lang="en-US" altLang="zh-CN" sz="2200" dirty="0">
                <a:latin typeface="楷体_GB2312" panose="02010609030101010101" pitchFamily="49" charset="-122"/>
                <a:ea typeface="楷体_GB2312" panose="02010609030101010101" pitchFamily="49" charset="-122"/>
              </a:rPr>
              <a:t>k</a:t>
            </a:r>
            <a:r>
              <a:rPr lang="zh-CN" altLang="en-US" sz="2200" dirty="0">
                <a:latin typeface="楷体_GB2312" panose="02010609030101010101" pitchFamily="49" charset="-122"/>
                <a:ea typeface="楷体_GB2312" panose="02010609030101010101" pitchFamily="49" charset="-122"/>
              </a:rPr>
              <a:t>位 如</a:t>
            </a:r>
            <a:r>
              <a:rPr lang="en-US" altLang="zh-CN" sz="2200" dirty="0">
                <a:latin typeface="楷体_GB2312" panose="02010609030101010101" pitchFamily="49" charset="-122"/>
                <a:ea typeface="楷体_GB2312" panose="02010609030101010101" pitchFamily="49" charset="-122"/>
              </a:rPr>
              <a:t>k=5</a:t>
            </a:r>
            <a:endParaRPr lang="en-US" altLang="zh-CN" sz="2200" dirty="0">
              <a:latin typeface="楷体_GB2312" panose="02010609030101010101" pitchFamily="49" charset="-122"/>
              <a:ea typeface="楷体_GB2312" panose="0201060903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1" name="Picture 4" descr="1355068_127986"/>
          <p:cNvPicPr>
            <a:picLocks noChangeAspect="1"/>
          </p:cNvPicPr>
          <p:nvPr/>
        </p:nvPicPr>
        <p:blipFill>
          <a:blip r:embed="rId1"/>
          <a:stretch>
            <a:fillRect/>
          </a:stretch>
        </p:blipFill>
        <p:spPr>
          <a:xfrm>
            <a:off x="2101850" y="1192213"/>
            <a:ext cx="6070600" cy="5043487"/>
          </a:xfrm>
          <a:prstGeom prst="rect">
            <a:avLst/>
          </a:prstGeom>
          <a:noFill/>
          <a:ln w="9525">
            <a:noFill/>
          </a:ln>
        </p:spPr>
      </p:pic>
      <p:pic>
        <p:nvPicPr>
          <p:cNvPr id="51202" name="Picture 6" descr="边条6"/>
          <p:cNvPicPr>
            <a:picLocks noChangeAspect="1"/>
          </p:cNvPicPr>
          <p:nvPr/>
        </p:nvPicPr>
        <p:blipFill>
          <a:blip r:embed="rId2"/>
          <a:stretch>
            <a:fillRect/>
          </a:stretch>
        </p:blipFill>
        <p:spPr>
          <a:xfrm>
            <a:off x="850900" y="1198563"/>
            <a:ext cx="1247775" cy="5033962"/>
          </a:xfrm>
          <a:prstGeom prst="rect">
            <a:avLst/>
          </a:prstGeom>
          <a:noFill/>
          <a:ln w="9525">
            <a:noFill/>
          </a:ln>
        </p:spPr>
      </p:pic>
      <p:sp>
        <p:nvSpPr>
          <p:cNvPr id="51203" name="Text Box 7"/>
          <p:cNvSpPr txBox="1"/>
          <p:nvPr/>
        </p:nvSpPr>
        <p:spPr>
          <a:xfrm>
            <a:off x="1104900" y="1231900"/>
            <a:ext cx="762000" cy="4537075"/>
          </a:xfrm>
          <a:prstGeom prst="rect">
            <a:avLst/>
          </a:prstGeom>
          <a:noFill/>
          <a:ln w="9525">
            <a:noFill/>
          </a:ln>
        </p:spPr>
        <p:txBody>
          <a:bodyPr anchor="t">
            <a:spAutoFit/>
          </a:bodyPr>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人</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工</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系</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统</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lnSpc>
                <a:spcPct val="130000"/>
              </a:lnSpc>
            </a:pPr>
            <a:r>
              <a:rPr lang="zh-CN" altLang="en-US" sz="2800" dirty="0">
                <a:solidFill>
                  <a:schemeClr val="bg1"/>
                </a:solidFill>
                <a:latin typeface="Arial Narrow" panose="020B0606020202030204" pitchFamily="34" charset="0"/>
                <a:ea typeface="宋体" panose="02010600030101010101" pitchFamily="2" charset="-122"/>
              </a:rPr>
              <a:t>复杂脆弱</a:t>
            </a:r>
            <a:endParaRPr lang="zh-CN" altLang="en-US" sz="2800" dirty="0">
              <a:solidFill>
                <a:schemeClr val="bg1"/>
              </a:solidFill>
              <a:latin typeface="Arial Narrow" panose="020B0606020202030204" pitchFamily="34"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5" name="Picture 16" descr="board5"/>
          <p:cNvPicPr>
            <a:picLocks noChangeAspect="1"/>
          </p:cNvPicPr>
          <p:nvPr/>
        </p:nvPicPr>
        <p:blipFill>
          <a:blip r:embed="rId1"/>
          <a:stretch>
            <a:fillRect/>
          </a:stretch>
        </p:blipFill>
        <p:spPr>
          <a:xfrm>
            <a:off x="876300" y="1173163"/>
            <a:ext cx="2665413" cy="3486150"/>
          </a:xfrm>
          <a:prstGeom prst="rect">
            <a:avLst/>
          </a:prstGeom>
          <a:noFill/>
          <a:ln w="9525">
            <a:noFill/>
          </a:ln>
        </p:spPr>
      </p:pic>
      <p:sp>
        <p:nvSpPr>
          <p:cNvPr id="717830" name="Rectangle 6"/>
          <p:cNvSpPr>
            <a:spLocks noChangeArrowheads="1"/>
          </p:cNvSpPr>
          <p:nvPr/>
        </p:nvSpPr>
        <p:spPr bwMode="auto">
          <a:xfrm>
            <a:off x="1066800" y="1863725"/>
            <a:ext cx="2406650" cy="2598738"/>
          </a:xfrm>
          <a:prstGeom prst="rect">
            <a:avLst/>
          </a:prstGeom>
          <a:noFill/>
          <a:ln w="9525">
            <a:noFill/>
            <a:miter lim="800000"/>
          </a:ln>
          <a:effectLst/>
        </p:spPr>
        <p:txBody>
          <a:bodyPr lIns="0" tIns="0" rIns="0" bIns="0"/>
          <a:lstStyle/>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2"/>
              </a:buBlip>
              <a:defRPr/>
            </a:pPr>
            <a:r>
              <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整体性</a:t>
            </a:r>
            <a:endPar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2"/>
              </a:buBlip>
              <a:defRPr/>
            </a:pPr>
            <a:r>
              <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目的性</a:t>
            </a:r>
            <a:endPar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2"/>
              </a:buBlip>
              <a:defRPr/>
            </a:pPr>
            <a:r>
              <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边界性</a:t>
            </a:r>
            <a:endPar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2"/>
              </a:buBlip>
              <a:defRPr/>
            </a:pPr>
            <a:r>
              <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相关性</a:t>
            </a:r>
            <a:endPar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Blip>
                <a:blip r:embed="rId2"/>
              </a:buBlip>
              <a:defRPr/>
            </a:pPr>
            <a:r>
              <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环境适应性 </a:t>
            </a:r>
            <a:endParaRPr kumimoji="1" lang="zh-CN" altLang="en-US" sz="28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717833" name="Text Box 9"/>
          <p:cNvSpPr txBox="1">
            <a:spLocks noChangeArrowheads="1"/>
          </p:cNvSpPr>
          <p:nvPr/>
        </p:nvSpPr>
        <p:spPr bwMode="auto">
          <a:xfrm>
            <a:off x="854075" y="1273175"/>
            <a:ext cx="3190875" cy="519113"/>
          </a:xfrm>
          <a:prstGeom prst="rect">
            <a:avLst/>
          </a:prstGeom>
          <a:noFill/>
          <a:ln w="9525">
            <a:noFill/>
            <a:miter lim="800000"/>
          </a:ln>
          <a:effectLst/>
        </p:spPr>
        <p:txBody>
          <a:bodyPr>
            <a:spAutoFit/>
          </a:bodyPr>
          <a:lstStyle/>
          <a:p>
            <a:pPr marR="0" defTabSz="914400" eaLnBrk="0" hangingPunct="0">
              <a:spcBef>
                <a:spcPct val="50000"/>
              </a:spcBef>
              <a:buClrTx/>
              <a:buSzTx/>
              <a:buFontTx/>
              <a:defRPr/>
            </a:pPr>
            <a:r>
              <a:rPr kumimoji="0" lang="zh-CN" altLang="en-US" sz="2800" kern="1200" cap="none" spc="0" normalizeH="0" baseline="0" noProof="0" smtClean="0">
                <a:solidFill>
                  <a:schemeClr val="bg1"/>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三、系统的特性</a:t>
            </a:r>
            <a:endParaRPr kumimoji="0" lang="zh-CN" altLang="en-US" sz="2800" kern="1200" cap="none" spc="0" normalizeH="0" baseline="0" noProof="0" smtClean="0">
              <a:solidFill>
                <a:schemeClr val="bg1"/>
              </a:solidFill>
              <a:effectLst>
                <a:outerShdw blurRad="38100" dist="38100" dir="2700000" algn="tl">
                  <a:srgbClr val="C0C0C0"/>
                </a:outerShdw>
              </a:effectLst>
              <a:latin typeface="Arial Narrow" panose="020B0606020202030204" pitchFamily="34" charset="0"/>
              <a:ea typeface="宋体" panose="02010600030101010101" pitchFamily="2" charset="-122"/>
              <a:cs typeface="+mn-cs"/>
            </a:endParaRPr>
          </a:p>
        </p:txBody>
      </p:sp>
      <p:sp>
        <p:nvSpPr>
          <p:cNvPr id="717835" name="Rectangle 11"/>
          <p:cNvSpPr>
            <a:spLocks noChangeArrowheads="1"/>
          </p:cNvSpPr>
          <p:nvPr/>
        </p:nvSpPr>
        <p:spPr bwMode="auto">
          <a:xfrm>
            <a:off x="838200" y="239713"/>
            <a:ext cx="56578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1.4</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信息管理与现代系统科学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52229" name="Picture 14" descr="桂林山水"/>
          <p:cNvPicPr>
            <a:picLocks noChangeAspect="1"/>
          </p:cNvPicPr>
          <p:nvPr/>
        </p:nvPicPr>
        <p:blipFill>
          <a:blip r:embed="rId3"/>
          <a:stretch>
            <a:fillRect/>
          </a:stretch>
        </p:blipFill>
        <p:spPr>
          <a:xfrm>
            <a:off x="868363" y="4643438"/>
            <a:ext cx="7291387" cy="1616075"/>
          </a:xfrm>
          <a:prstGeom prst="rect">
            <a:avLst/>
          </a:prstGeom>
          <a:noFill/>
          <a:ln w="9525">
            <a:noFill/>
          </a:ln>
        </p:spPr>
      </p:pic>
      <p:pic>
        <p:nvPicPr>
          <p:cNvPr id="52230" name="Picture 19" descr="流水图"/>
          <p:cNvPicPr>
            <a:picLocks noChangeAspect="1"/>
          </p:cNvPicPr>
          <p:nvPr/>
        </p:nvPicPr>
        <p:blipFill>
          <a:blip r:embed="rId4"/>
          <a:stretch>
            <a:fillRect/>
          </a:stretch>
        </p:blipFill>
        <p:spPr>
          <a:xfrm>
            <a:off x="3544888" y="1169988"/>
            <a:ext cx="4627562" cy="3481387"/>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Picture 2" descr="board4"/>
          <p:cNvPicPr>
            <a:picLocks noChangeAspect="1"/>
          </p:cNvPicPr>
          <p:nvPr/>
        </p:nvPicPr>
        <p:blipFill>
          <a:blip r:embed="rId1"/>
          <a:stretch>
            <a:fillRect/>
          </a:stretch>
        </p:blipFill>
        <p:spPr>
          <a:xfrm>
            <a:off x="842963" y="1185863"/>
            <a:ext cx="7343775" cy="2257425"/>
          </a:xfrm>
          <a:prstGeom prst="rect">
            <a:avLst/>
          </a:prstGeom>
          <a:noFill/>
          <a:ln w="9525">
            <a:noFill/>
          </a:ln>
        </p:spPr>
      </p:pic>
      <p:sp>
        <p:nvSpPr>
          <p:cNvPr id="718852" name="Rectangle 4"/>
          <p:cNvSpPr>
            <a:spLocks noChangeArrowheads="1"/>
          </p:cNvSpPr>
          <p:nvPr/>
        </p:nvSpPr>
        <p:spPr bwMode="auto">
          <a:xfrm>
            <a:off x="927100" y="1238250"/>
            <a:ext cx="7207250" cy="1817688"/>
          </a:xfrm>
          <a:prstGeom prst="rect">
            <a:avLst/>
          </a:prstGeom>
          <a:noFill/>
          <a:ln w="9525">
            <a:noFill/>
            <a:miter lim="800000"/>
          </a:ln>
          <a:effectLst/>
        </p:spPr>
        <p:txBody>
          <a:bodyPr lIns="0" tIns="0" rIns="0" bIns="0"/>
          <a:lstStyle/>
          <a:p>
            <a:pPr marL="228600" marR="0" lvl="0" indent="-228600" algn="just"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None/>
              <a:defRPr/>
            </a:pPr>
            <a:r>
              <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四、系统科学</a:t>
            </a:r>
            <a:endPar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     </a:t>
            </a:r>
            <a:r>
              <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系统科学是人类对于复杂系统的规律的认识的总结；它在自然科学与社会科学各领域的大量实际经验的基础之上，总结出人类认识、描述、设计、管理、控制复杂系统的一般性的理念、方法与具体步骤。</a:t>
            </a:r>
            <a:endParaRPr kumimoji="0" lang="zh-CN" altLang="en-US" sz="2200" b="0"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p:txBody>
      </p:sp>
      <p:sp>
        <p:nvSpPr>
          <p:cNvPr id="718862" name="Rectangle 14"/>
          <p:cNvSpPr>
            <a:spLocks noChangeArrowheads="1"/>
          </p:cNvSpPr>
          <p:nvPr/>
        </p:nvSpPr>
        <p:spPr bwMode="auto">
          <a:xfrm>
            <a:off x="838200" y="239713"/>
            <a:ext cx="56578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1.4</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信息管理与现代系统科学 </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grpSp>
        <p:nvGrpSpPr>
          <p:cNvPr id="2" name="Group 24"/>
          <p:cNvGrpSpPr/>
          <p:nvPr/>
        </p:nvGrpSpPr>
        <p:grpSpPr>
          <a:xfrm>
            <a:off x="673100" y="3503613"/>
            <a:ext cx="7507288" cy="2746375"/>
            <a:chOff x="424" y="2207"/>
            <a:chExt cx="4729" cy="1730"/>
          </a:xfrm>
        </p:grpSpPr>
        <p:pic>
          <p:nvPicPr>
            <p:cNvPr id="53253" name="Picture 7" descr="board5"/>
            <p:cNvPicPr>
              <a:picLocks noChangeAspect="1"/>
            </p:cNvPicPr>
            <p:nvPr/>
          </p:nvPicPr>
          <p:blipFill>
            <a:blip r:embed="rId2"/>
            <a:stretch>
              <a:fillRect/>
            </a:stretch>
          </p:blipFill>
          <p:spPr>
            <a:xfrm>
              <a:off x="534" y="2207"/>
              <a:ext cx="4619" cy="1730"/>
            </a:xfrm>
            <a:prstGeom prst="rect">
              <a:avLst/>
            </a:prstGeom>
            <a:noFill/>
            <a:ln w="9525">
              <a:noFill/>
            </a:ln>
          </p:spPr>
        </p:pic>
        <p:sp>
          <p:nvSpPr>
            <p:cNvPr id="718857" name="Text Box 9"/>
            <p:cNvSpPr txBox="1">
              <a:spLocks noChangeArrowheads="1"/>
            </p:cNvSpPr>
            <p:nvPr/>
          </p:nvSpPr>
          <p:spPr bwMode="auto">
            <a:xfrm>
              <a:off x="424" y="2232"/>
              <a:ext cx="2566" cy="327"/>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五、系统思维的要点</a:t>
              </a:r>
              <a:endParaRPr kumimoji="0" lang="zh-CN" altLang="en-US" sz="2800" b="0" kern="1200" cap="none" spc="0" normalizeH="0" baseline="0" noProof="0" smtClean="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nvGrpSpPr>
            <p:cNvPr id="53255" name="Group 23"/>
            <p:cNvGrpSpPr/>
            <p:nvPr/>
          </p:nvGrpSpPr>
          <p:grpSpPr>
            <a:xfrm>
              <a:off x="1046" y="2624"/>
              <a:ext cx="3479" cy="1234"/>
              <a:chOff x="934" y="2624"/>
              <a:chExt cx="3479" cy="1234"/>
            </a:xfrm>
          </p:grpSpPr>
          <p:pic>
            <p:nvPicPr>
              <p:cNvPr id="53256" name="Picture 16" descr="边条6"/>
              <p:cNvPicPr>
                <a:picLocks noChangeAspect="1"/>
              </p:cNvPicPr>
              <p:nvPr/>
            </p:nvPicPr>
            <p:blipFill>
              <a:blip r:embed="rId3"/>
              <a:stretch>
                <a:fillRect/>
              </a:stretch>
            </p:blipFill>
            <p:spPr>
              <a:xfrm>
                <a:off x="934" y="2624"/>
                <a:ext cx="3479" cy="1234"/>
              </a:xfrm>
              <a:prstGeom prst="rect">
                <a:avLst/>
              </a:prstGeom>
              <a:noFill/>
              <a:ln w="9525">
                <a:noFill/>
              </a:ln>
            </p:spPr>
          </p:pic>
          <p:sp>
            <p:nvSpPr>
              <p:cNvPr id="718865" name="AutoShape 17"/>
              <p:cNvSpPr>
                <a:spLocks noChangeArrowheads="1"/>
              </p:cNvSpPr>
              <p:nvPr/>
            </p:nvSpPr>
            <p:spPr bwMode="auto">
              <a:xfrm>
                <a:off x="978" y="2760"/>
                <a:ext cx="1442" cy="819"/>
              </a:xfrm>
              <a:prstGeom prst="roundRect">
                <a:avLst>
                  <a:gd name="adj" fmla="val 4167"/>
                </a:avLst>
              </a:prstGeom>
              <a:noFill/>
              <a:ln w="9525" algn="ctr">
                <a:no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800" b="1" i="0" u="none" strike="noStrike" kern="1200" cap="none" spc="0" normalizeH="0" baseline="0" noProof="0" smtClean="0">
                    <a:ln>
                      <a:noFill/>
                    </a:ln>
                    <a:solidFill>
                      <a:srgbClr val="FFFF00"/>
                    </a:solidFill>
                    <a:effectLst/>
                    <a:uLnTx/>
                    <a:uFillTx/>
                    <a:latin typeface="楷体_GB2312" panose="02010609030101010101" pitchFamily="49" charset="-122"/>
                    <a:ea typeface="楷体_GB2312" panose="02010609030101010101" pitchFamily="49" charset="-122"/>
                    <a:cs typeface="+mn-cs"/>
                  </a:rPr>
                  <a:t> 整体观念 </a:t>
                </a:r>
                <a:endParaRPr kumimoji="0" lang="zh-CN" altLang="en-US" sz="2800" b="1" i="0" u="none" strike="noStrike" kern="1200" cap="none" spc="0" normalizeH="0" baseline="0" noProof="0" smtClean="0">
                  <a:ln>
                    <a:noFill/>
                  </a:ln>
                  <a:solidFill>
                    <a:srgbClr val="FFFF00"/>
                  </a:solidFill>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800" b="1" i="0" u="none" strike="noStrike" kern="1200" cap="none" spc="0" normalizeH="0" baseline="0" noProof="0" smtClean="0">
                    <a:ln>
                      <a:noFill/>
                    </a:ln>
                    <a:solidFill>
                      <a:srgbClr val="FFFF00"/>
                    </a:solidFill>
                    <a:effectLst/>
                    <a:uLnTx/>
                    <a:uFillTx/>
                    <a:latin typeface="楷体_GB2312" panose="02010609030101010101" pitchFamily="49" charset="-122"/>
                    <a:ea typeface="楷体_GB2312" panose="02010609030101010101" pitchFamily="49" charset="-122"/>
                    <a:cs typeface="+mn-cs"/>
                  </a:rPr>
                  <a:t> 演化观念 </a:t>
                </a:r>
                <a:endParaRPr kumimoji="0" lang="en-US" altLang="zh-CN" sz="2800" b="1" i="0" u="none" strike="noStrike" kern="1200" cap="none" spc="0" normalizeH="0" baseline="0" noProof="0" smtClean="0">
                  <a:ln>
                    <a:noFill/>
                  </a:ln>
                  <a:solidFill>
                    <a:srgbClr val="FFFF00"/>
                  </a:solidFill>
                  <a:effectLst/>
                  <a:uLnTx/>
                  <a:uFillTx/>
                  <a:latin typeface="楷体_GB2312" panose="02010609030101010101" pitchFamily="49" charset="-122"/>
                  <a:ea typeface="楷体_GB2312" panose="02010609030101010101" pitchFamily="49" charset="-122"/>
                  <a:cs typeface="+mn-cs"/>
                </a:endParaRPr>
              </a:p>
            </p:txBody>
          </p:sp>
          <p:sp>
            <p:nvSpPr>
              <p:cNvPr id="718870" name="AutoShape 22"/>
              <p:cNvSpPr>
                <a:spLocks noChangeArrowheads="1"/>
              </p:cNvSpPr>
              <p:nvPr/>
            </p:nvSpPr>
            <p:spPr bwMode="auto">
              <a:xfrm>
                <a:off x="2554" y="2776"/>
                <a:ext cx="1453" cy="819"/>
              </a:xfrm>
              <a:prstGeom prst="roundRect">
                <a:avLst>
                  <a:gd name="adj" fmla="val 4167"/>
                </a:avLst>
              </a:prstGeom>
              <a:noFill/>
              <a:ln w="9525" algn="ctr">
                <a:noFill/>
                <a:round/>
              </a:ln>
              <a:effectLst>
                <a:outerShdw dist="35921" dir="2700000" algn="ctr" rotWithShape="0">
                  <a:srgbClr val="AFAFAF"/>
                </a:outerShdw>
              </a:effectLst>
            </p:spPr>
            <p:txBody>
              <a:bodyPr tIns="91440" anchor="ctr"/>
              <a:lstStyle/>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800" b="1"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 层次观念 </a:t>
                </a:r>
                <a:endParaRPr kumimoji="0" lang="zh-CN" altLang="en-US" sz="2800" b="1"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a:p>
                <a:pPr marL="233680" marR="0" lvl="1" indent="0" algn="l" defTabSz="914400" rtl="0" eaLnBrk="0" fontAlgn="base" latinLnBrk="0" hangingPunct="0">
                  <a:lnSpc>
                    <a:spcPct val="85000"/>
                  </a:lnSpc>
                  <a:spcBef>
                    <a:spcPct val="40000"/>
                  </a:spcBef>
                  <a:spcAft>
                    <a:spcPct val="0"/>
                  </a:spcAft>
                  <a:buClrTx/>
                  <a:buSzPct val="80000"/>
                  <a:buFontTx/>
                  <a:buChar char="•"/>
                  <a:defRPr/>
                </a:pPr>
                <a:r>
                  <a:rPr kumimoji="0" lang="zh-CN" altLang="en-US" sz="2800" b="1"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 活体观念 </a:t>
                </a:r>
                <a:endParaRPr kumimoji="0" lang="en-US" altLang="zh-CN" sz="2800" b="1" i="0" u="none" strike="noStrike" kern="1200" cap="none" spc="0" normalizeH="0" baseline="0" noProof="0" smtClean="0">
                  <a:ln>
                    <a:noFill/>
                  </a:ln>
                  <a:solidFill>
                    <a:srgbClr val="FFFF00"/>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9879" name="Rectangle 7"/>
          <p:cNvSpPr>
            <a:spLocks noChangeArrowheads="1"/>
          </p:cNvSpPr>
          <p:nvPr/>
        </p:nvSpPr>
        <p:spPr bwMode="auto">
          <a:xfrm>
            <a:off x="838200" y="239713"/>
            <a:ext cx="56578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1.5</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系统工程的基本思想和方法</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grpSp>
        <p:nvGrpSpPr>
          <p:cNvPr id="54274" name="Group 36"/>
          <p:cNvGrpSpPr/>
          <p:nvPr/>
        </p:nvGrpSpPr>
        <p:grpSpPr>
          <a:xfrm>
            <a:off x="669925" y="1200150"/>
            <a:ext cx="7456488" cy="2387600"/>
            <a:chOff x="422" y="756"/>
            <a:chExt cx="4697" cy="1504"/>
          </a:xfrm>
        </p:grpSpPr>
        <p:pic>
          <p:nvPicPr>
            <p:cNvPr id="54275" name="Picture 4"/>
            <p:cNvPicPr>
              <a:picLocks noChangeAspect="1"/>
            </p:cNvPicPr>
            <p:nvPr/>
          </p:nvPicPr>
          <p:blipFill>
            <a:blip r:embed="rId1"/>
            <a:stretch>
              <a:fillRect/>
            </a:stretch>
          </p:blipFill>
          <p:spPr>
            <a:xfrm>
              <a:off x="560" y="759"/>
              <a:ext cx="4559" cy="1501"/>
            </a:xfrm>
            <a:prstGeom prst="rect">
              <a:avLst/>
            </a:prstGeom>
            <a:noFill/>
            <a:ln w="12700" cap="flat" cmpd="sng">
              <a:solidFill>
                <a:schemeClr val="tx1"/>
              </a:solidFill>
              <a:prstDash val="solid"/>
              <a:miter/>
              <a:headEnd type="none" w="sm" len="sm"/>
              <a:tailEnd type="none" w="sm" len="sm"/>
            </a:ln>
          </p:spPr>
        </p:pic>
        <p:sp>
          <p:nvSpPr>
            <p:cNvPr id="719878" name="Text Box 6"/>
            <p:cNvSpPr txBox="1">
              <a:spLocks noChangeArrowheads="1"/>
            </p:cNvSpPr>
            <p:nvPr/>
          </p:nvSpPr>
          <p:spPr bwMode="auto">
            <a:xfrm>
              <a:off x="422" y="756"/>
              <a:ext cx="2566" cy="327"/>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一、系统工程的思想</a:t>
              </a:r>
              <a:endParaRPr kumimoji="0" lang="zh-CN" altLang="en-US" sz="2800" b="0" kern="1200" cap="none" spc="0" normalizeH="0" baseline="0" noProof="0" smtClean="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pic>
          <p:nvPicPr>
            <p:cNvPr id="54277" name="Picture 14"/>
            <p:cNvPicPr>
              <a:picLocks noChangeAspect="1"/>
            </p:cNvPicPr>
            <p:nvPr/>
          </p:nvPicPr>
          <p:blipFill>
            <a:blip r:embed="rId2"/>
            <a:stretch>
              <a:fillRect/>
            </a:stretch>
          </p:blipFill>
          <p:spPr>
            <a:xfrm>
              <a:off x="738" y="1139"/>
              <a:ext cx="422" cy="412"/>
            </a:xfrm>
            <a:prstGeom prst="rect">
              <a:avLst/>
            </a:prstGeom>
            <a:noFill/>
            <a:ln w="9525">
              <a:noFill/>
            </a:ln>
          </p:spPr>
        </p:pic>
        <p:pic>
          <p:nvPicPr>
            <p:cNvPr id="54278" name="Picture 15"/>
            <p:cNvPicPr>
              <a:picLocks noChangeAspect="1"/>
            </p:cNvPicPr>
            <p:nvPr/>
          </p:nvPicPr>
          <p:blipFill>
            <a:blip r:embed="rId3"/>
            <a:stretch>
              <a:fillRect/>
            </a:stretch>
          </p:blipFill>
          <p:spPr>
            <a:xfrm>
              <a:off x="737" y="1590"/>
              <a:ext cx="414" cy="414"/>
            </a:xfrm>
            <a:prstGeom prst="rect">
              <a:avLst/>
            </a:prstGeom>
            <a:noFill/>
            <a:ln w="9525">
              <a:noFill/>
            </a:ln>
          </p:spPr>
        </p:pic>
        <p:sp>
          <p:nvSpPr>
            <p:cNvPr id="719888" name="Text Box 16"/>
            <p:cNvSpPr txBox="1">
              <a:spLocks noChangeArrowheads="1"/>
            </p:cNvSpPr>
            <p:nvPr/>
          </p:nvSpPr>
          <p:spPr bwMode="auto">
            <a:xfrm>
              <a:off x="1150" y="1158"/>
              <a:ext cx="2862" cy="327"/>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统一的、规范化的工作流程 </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719889" name="Text Box 17"/>
            <p:cNvSpPr txBox="1">
              <a:spLocks noChangeArrowheads="1"/>
            </p:cNvSpPr>
            <p:nvPr/>
          </p:nvSpPr>
          <p:spPr bwMode="auto">
            <a:xfrm>
              <a:off x="1118" y="1614"/>
              <a:ext cx="3790" cy="596"/>
            </a:xfrm>
            <a:prstGeom prst="rect">
              <a:avLst/>
            </a:prstGeom>
            <a:noFill/>
            <a:ln w="9525">
              <a:noFill/>
              <a:miter lim="800000"/>
            </a:ln>
            <a:effectLst/>
          </p:spPr>
          <p:txBody>
            <a:bodyPr>
              <a:spAutoFit/>
            </a:bodyPr>
            <a:lstStyle/>
            <a:p>
              <a:pPr marR="0" algn="ctr" defTabSz="914400" eaLnBrk="0" hangingPunct="0">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形成共识的、便于交流和沟通的规范</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a:p>
              <a:pPr marR="0" defTabSz="914400" eaLnBrk="0" hangingPunct="0">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化的表达方式 </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grpSp>
        <p:nvGrpSpPr>
          <p:cNvPr id="3" name="Group 35"/>
          <p:cNvGrpSpPr/>
          <p:nvPr/>
        </p:nvGrpSpPr>
        <p:grpSpPr>
          <a:xfrm>
            <a:off x="879475" y="3627438"/>
            <a:ext cx="7331075" cy="2603500"/>
            <a:chOff x="554" y="2285"/>
            <a:chExt cx="4618" cy="1640"/>
          </a:xfrm>
        </p:grpSpPr>
        <p:pic>
          <p:nvPicPr>
            <p:cNvPr id="54282" name="Picture 28" descr="board5"/>
            <p:cNvPicPr>
              <a:picLocks noChangeAspect="1"/>
            </p:cNvPicPr>
            <p:nvPr/>
          </p:nvPicPr>
          <p:blipFill>
            <a:blip r:embed="rId4"/>
            <a:stretch>
              <a:fillRect/>
            </a:stretch>
          </p:blipFill>
          <p:spPr>
            <a:xfrm>
              <a:off x="554" y="2285"/>
              <a:ext cx="4567" cy="1640"/>
            </a:xfrm>
            <a:prstGeom prst="rect">
              <a:avLst/>
            </a:prstGeom>
            <a:noFill/>
            <a:ln w="9525">
              <a:noFill/>
            </a:ln>
          </p:spPr>
        </p:pic>
        <p:sp>
          <p:nvSpPr>
            <p:cNvPr id="719875" name="Rectangle 3"/>
            <p:cNvSpPr>
              <a:spLocks noChangeArrowheads="1"/>
            </p:cNvSpPr>
            <p:nvPr/>
          </p:nvSpPr>
          <p:spPr bwMode="auto">
            <a:xfrm>
              <a:off x="632" y="2352"/>
              <a:ext cx="4540" cy="1145"/>
            </a:xfrm>
            <a:prstGeom prst="rect">
              <a:avLst/>
            </a:prstGeom>
            <a:noFill/>
            <a:ln w="9525">
              <a:noFill/>
              <a:miter lim="800000"/>
            </a:ln>
            <a:effectLst/>
          </p:spPr>
          <p:txBody>
            <a:bodyPr lIns="0" tIns="0" rIns="0" bIns="0"/>
            <a:lstStyle/>
            <a:p>
              <a:pPr marL="228600" marR="0" lvl="0" indent="-228600" algn="just"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None/>
                <a:defRPr/>
              </a:pPr>
              <a:r>
                <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二、</a:t>
              </a:r>
              <a:r>
                <a:rPr kumimoji="0" lang="zh-CN" altLang="en-US" sz="2800" b="1"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标准化及其在信息系统工程中的应用</a:t>
              </a:r>
              <a:r>
                <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endPar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     </a:t>
              </a:r>
              <a:endParaRPr kumimoji="0" lang="zh-CN" altLang="en-US" sz="22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p:txBody>
        </p:sp>
        <p:sp>
          <p:nvSpPr>
            <p:cNvPr id="54284" name="Rectangle 25"/>
            <p:cNvSpPr/>
            <p:nvPr/>
          </p:nvSpPr>
          <p:spPr>
            <a:xfrm>
              <a:off x="1151" y="2793"/>
              <a:ext cx="1955"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信息编码的标准化</a:t>
              </a:r>
              <a:r>
                <a:rPr lang="zh-CN" altLang="en-US" sz="2800" dirty="0">
                  <a:solidFill>
                    <a:schemeClr val="bg1"/>
                  </a:solidFill>
                  <a:latin typeface="楷体_GB2312" panose="02010609030101010101" pitchFamily="49" charset="-122"/>
                  <a:ea typeface="楷体_GB2312" panose="02010609030101010101" pitchFamily="49" charset="-122"/>
                </a:rPr>
                <a:t> </a:t>
              </a:r>
              <a:endParaRPr lang="zh-CN" altLang="en-US" sz="2800" dirty="0">
                <a:solidFill>
                  <a:schemeClr val="bg1"/>
                </a:solidFill>
                <a:latin typeface="楷体_GB2312" panose="02010609030101010101" pitchFamily="49" charset="-122"/>
                <a:ea typeface="楷体_GB2312" panose="02010609030101010101" pitchFamily="49" charset="-122"/>
              </a:endParaRPr>
            </a:p>
          </p:txBody>
        </p:sp>
        <p:pic>
          <p:nvPicPr>
            <p:cNvPr id="54285" name="Picture 29"/>
            <p:cNvPicPr>
              <a:picLocks noChangeAspect="1"/>
            </p:cNvPicPr>
            <p:nvPr/>
          </p:nvPicPr>
          <p:blipFill>
            <a:blip r:embed="rId5"/>
            <a:stretch>
              <a:fillRect/>
            </a:stretch>
          </p:blipFill>
          <p:spPr>
            <a:xfrm>
              <a:off x="728" y="2751"/>
              <a:ext cx="354" cy="352"/>
            </a:xfrm>
            <a:prstGeom prst="rect">
              <a:avLst/>
            </a:prstGeom>
            <a:noFill/>
            <a:ln w="9525">
              <a:noFill/>
            </a:ln>
          </p:spPr>
        </p:pic>
        <p:pic>
          <p:nvPicPr>
            <p:cNvPr id="54286" name="Picture 30"/>
            <p:cNvPicPr>
              <a:picLocks noChangeAspect="1"/>
            </p:cNvPicPr>
            <p:nvPr/>
          </p:nvPicPr>
          <p:blipFill>
            <a:blip r:embed="rId5"/>
            <a:stretch>
              <a:fillRect/>
            </a:stretch>
          </p:blipFill>
          <p:spPr>
            <a:xfrm>
              <a:off x="740" y="3129"/>
              <a:ext cx="354" cy="352"/>
            </a:xfrm>
            <a:prstGeom prst="rect">
              <a:avLst/>
            </a:prstGeom>
            <a:noFill/>
            <a:ln w="9525">
              <a:noFill/>
            </a:ln>
          </p:spPr>
        </p:pic>
        <p:sp>
          <p:nvSpPr>
            <p:cNvPr id="54287" name="Rectangle 31"/>
            <p:cNvSpPr/>
            <p:nvPr/>
          </p:nvSpPr>
          <p:spPr>
            <a:xfrm>
              <a:off x="1151" y="3189"/>
              <a:ext cx="1955"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表达方式的标谁化 </a:t>
              </a:r>
              <a:endParaRPr lang="zh-CN" altLang="en-US" sz="2800" dirty="0">
                <a:solidFill>
                  <a:schemeClr val="bg1"/>
                </a:solidFill>
                <a:latin typeface="宋体" panose="02010600030101010101" pitchFamily="2" charset="-122"/>
                <a:ea typeface="宋体" panose="02010600030101010101" pitchFamily="2" charset="-122"/>
              </a:endParaRPr>
            </a:p>
          </p:txBody>
        </p:sp>
        <p:pic>
          <p:nvPicPr>
            <p:cNvPr id="54288" name="Picture 33"/>
            <p:cNvPicPr>
              <a:picLocks noChangeAspect="1"/>
            </p:cNvPicPr>
            <p:nvPr/>
          </p:nvPicPr>
          <p:blipFill>
            <a:blip r:embed="rId5"/>
            <a:stretch>
              <a:fillRect/>
            </a:stretch>
          </p:blipFill>
          <p:spPr>
            <a:xfrm>
              <a:off x="728" y="3489"/>
              <a:ext cx="354" cy="352"/>
            </a:xfrm>
            <a:prstGeom prst="rect">
              <a:avLst/>
            </a:prstGeom>
            <a:noFill/>
            <a:ln w="9525">
              <a:noFill/>
            </a:ln>
          </p:spPr>
        </p:pic>
        <p:sp>
          <p:nvSpPr>
            <p:cNvPr id="54289" name="Rectangle 34"/>
            <p:cNvSpPr/>
            <p:nvPr/>
          </p:nvSpPr>
          <p:spPr>
            <a:xfrm>
              <a:off x="1139" y="3549"/>
              <a:ext cx="1955"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工作程序的标准化 </a:t>
              </a:r>
              <a:endParaRPr lang="zh-CN" altLang="en-US" sz="2800" dirty="0">
                <a:solidFill>
                  <a:schemeClr val="bg1"/>
                </a:solidFill>
                <a:latin typeface="宋体" panose="02010600030101010101" pitchFamily="2" charset="-122"/>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7" name="Picture 2" descr="200661895436"/>
          <p:cNvPicPr>
            <a:picLocks noChangeAspect="1"/>
          </p:cNvPicPr>
          <p:nvPr/>
        </p:nvPicPr>
        <p:blipFill>
          <a:blip r:embed="rId1"/>
          <a:stretch>
            <a:fillRect/>
          </a:stretch>
        </p:blipFill>
        <p:spPr>
          <a:xfrm>
            <a:off x="896938" y="1268413"/>
            <a:ext cx="1463675" cy="1463675"/>
          </a:xfrm>
          <a:prstGeom prst="rect">
            <a:avLst/>
          </a:prstGeom>
          <a:noFill/>
          <a:ln w="9525">
            <a:noFill/>
          </a:ln>
        </p:spPr>
      </p:pic>
      <p:pic>
        <p:nvPicPr>
          <p:cNvPr id="55298" name="Picture 5" descr="MIL16020"/>
          <p:cNvPicPr>
            <a:picLocks noChangeAspect="1"/>
          </p:cNvPicPr>
          <p:nvPr/>
        </p:nvPicPr>
        <p:blipFill>
          <a:blip r:embed="rId2"/>
          <a:stretch>
            <a:fillRect/>
          </a:stretch>
        </p:blipFill>
        <p:spPr>
          <a:xfrm>
            <a:off x="2403475" y="1263650"/>
            <a:ext cx="2555875" cy="1492250"/>
          </a:xfrm>
          <a:prstGeom prst="rect">
            <a:avLst/>
          </a:prstGeom>
          <a:noFill/>
          <a:ln w="9525">
            <a:noFill/>
          </a:ln>
        </p:spPr>
      </p:pic>
      <p:pic>
        <p:nvPicPr>
          <p:cNvPr id="55299" name="Picture 6" descr="MIL16077"/>
          <p:cNvPicPr>
            <a:picLocks noChangeAspect="1"/>
          </p:cNvPicPr>
          <p:nvPr/>
        </p:nvPicPr>
        <p:blipFill>
          <a:blip r:embed="rId3"/>
          <a:stretch>
            <a:fillRect/>
          </a:stretch>
        </p:blipFill>
        <p:spPr>
          <a:xfrm>
            <a:off x="892175" y="2754313"/>
            <a:ext cx="4081463" cy="1671637"/>
          </a:xfrm>
          <a:prstGeom prst="rect">
            <a:avLst/>
          </a:prstGeom>
          <a:noFill/>
          <a:ln w="9525">
            <a:noFill/>
          </a:ln>
        </p:spPr>
      </p:pic>
      <p:pic>
        <p:nvPicPr>
          <p:cNvPr id="55300" name="Picture 7" descr="20067845116"/>
          <p:cNvPicPr>
            <a:picLocks noChangeAspect="1"/>
          </p:cNvPicPr>
          <p:nvPr/>
        </p:nvPicPr>
        <p:blipFill>
          <a:blip r:embed="rId4"/>
          <a:stretch>
            <a:fillRect/>
          </a:stretch>
        </p:blipFill>
        <p:spPr>
          <a:xfrm>
            <a:off x="4495800" y="4473575"/>
            <a:ext cx="3629025" cy="1728788"/>
          </a:xfrm>
          <a:prstGeom prst="rect">
            <a:avLst/>
          </a:prstGeom>
          <a:noFill/>
          <a:ln w="9525">
            <a:noFill/>
          </a:ln>
        </p:spPr>
      </p:pic>
      <p:pic>
        <p:nvPicPr>
          <p:cNvPr id="55301" name="Picture 8" descr="农民盖房子2"/>
          <p:cNvPicPr>
            <a:picLocks noChangeAspect="1"/>
          </p:cNvPicPr>
          <p:nvPr/>
        </p:nvPicPr>
        <p:blipFill>
          <a:blip r:embed="rId5"/>
          <a:stretch>
            <a:fillRect/>
          </a:stretch>
        </p:blipFill>
        <p:spPr>
          <a:xfrm>
            <a:off x="5010150" y="1304925"/>
            <a:ext cx="3143250" cy="1400175"/>
          </a:xfrm>
          <a:prstGeom prst="rect">
            <a:avLst/>
          </a:prstGeom>
          <a:noFill/>
          <a:ln w="9525">
            <a:noFill/>
          </a:ln>
        </p:spPr>
      </p:pic>
      <p:pic>
        <p:nvPicPr>
          <p:cNvPr id="55302" name="Picture 9" descr="农民盖房子1"/>
          <p:cNvPicPr>
            <a:picLocks noChangeAspect="1"/>
          </p:cNvPicPr>
          <p:nvPr/>
        </p:nvPicPr>
        <p:blipFill>
          <a:blip r:embed="rId6"/>
          <a:stretch>
            <a:fillRect/>
          </a:stretch>
        </p:blipFill>
        <p:spPr>
          <a:xfrm>
            <a:off x="5000625" y="2728913"/>
            <a:ext cx="3124200" cy="1695450"/>
          </a:xfrm>
          <a:prstGeom prst="rect">
            <a:avLst/>
          </a:prstGeom>
          <a:noFill/>
          <a:ln w="9525">
            <a:noFill/>
          </a:ln>
        </p:spPr>
      </p:pic>
      <p:pic>
        <p:nvPicPr>
          <p:cNvPr id="55303" name="Picture 10" descr="MIL16023"/>
          <p:cNvPicPr>
            <a:picLocks noChangeAspect="1"/>
          </p:cNvPicPr>
          <p:nvPr/>
        </p:nvPicPr>
        <p:blipFill>
          <a:blip r:embed="rId7"/>
          <a:stretch>
            <a:fillRect/>
          </a:stretch>
        </p:blipFill>
        <p:spPr>
          <a:xfrm>
            <a:off x="903288" y="4492625"/>
            <a:ext cx="3527425" cy="1711325"/>
          </a:xfrm>
          <a:prstGeom prst="rect">
            <a:avLst/>
          </a:prstGeom>
          <a:noFill/>
          <a:ln w="9525">
            <a:noFill/>
          </a:ln>
        </p:spPr>
      </p:pic>
      <p:pic>
        <p:nvPicPr>
          <p:cNvPr id="55304" name="Picture 11" descr="边条6"/>
          <p:cNvPicPr>
            <a:picLocks noChangeAspect="1"/>
          </p:cNvPicPr>
          <p:nvPr/>
        </p:nvPicPr>
        <p:blipFill>
          <a:blip r:embed="rId8"/>
          <a:stretch>
            <a:fillRect/>
          </a:stretch>
        </p:blipFill>
        <p:spPr>
          <a:xfrm>
            <a:off x="152400" y="842963"/>
            <a:ext cx="650875" cy="5440362"/>
          </a:xfrm>
          <a:prstGeom prst="rect">
            <a:avLst/>
          </a:prstGeom>
          <a:noFill/>
          <a:ln w="9525">
            <a:noFill/>
          </a:ln>
        </p:spPr>
      </p:pic>
      <p:sp>
        <p:nvSpPr>
          <p:cNvPr id="55305" name="Text Box 12"/>
          <p:cNvSpPr txBox="1"/>
          <p:nvPr/>
        </p:nvSpPr>
        <p:spPr>
          <a:xfrm>
            <a:off x="152400" y="1016000"/>
            <a:ext cx="635000" cy="5008563"/>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农</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民</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盖</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房</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子</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凭</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经</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验</a:t>
            </a:r>
            <a:endParaRPr lang="zh-CN" altLang="en-US" sz="2800" dirty="0">
              <a:solidFill>
                <a:schemeClr val="bg1"/>
              </a:solidFill>
              <a:latin typeface="Arial Narrow" panose="020B0606020202030204" pitchFamily="34"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1" name="Picture 3" descr="法门寺塔"/>
          <p:cNvPicPr>
            <a:picLocks noChangeAspect="1"/>
          </p:cNvPicPr>
          <p:nvPr/>
        </p:nvPicPr>
        <p:blipFill>
          <a:blip r:embed="rId1"/>
          <a:stretch>
            <a:fillRect/>
          </a:stretch>
        </p:blipFill>
        <p:spPr>
          <a:xfrm>
            <a:off x="6210300" y="1238250"/>
            <a:ext cx="1962150" cy="2343150"/>
          </a:xfrm>
          <a:prstGeom prst="rect">
            <a:avLst/>
          </a:prstGeom>
          <a:noFill/>
          <a:ln w="9525">
            <a:noFill/>
          </a:ln>
        </p:spPr>
      </p:pic>
      <p:pic>
        <p:nvPicPr>
          <p:cNvPr id="56322" name="Picture 4" descr="viewimg6"/>
          <p:cNvPicPr>
            <a:picLocks noChangeAspect="1"/>
          </p:cNvPicPr>
          <p:nvPr/>
        </p:nvPicPr>
        <p:blipFill>
          <a:blip r:embed="rId2"/>
          <a:stretch>
            <a:fillRect/>
          </a:stretch>
        </p:blipFill>
        <p:spPr>
          <a:xfrm>
            <a:off x="3743325" y="1231900"/>
            <a:ext cx="2381250" cy="2335213"/>
          </a:xfrm>
          <a:prstGeom prst="rect">
            <a:avLst/>
          </a:prstGeom>
          <a:noFill/>
          <a:ln w="9525">
            <a:noFill/>
          </a:ln>
        </p:spPr>
      </p:pic>
      <p:pic>
        <p:nvPicPr>
          <p:cNvPr id="56323" name="Picture 5" descr="bridge005"/>
          <p:cNvPicPr>
            <a:picLocks noChangeAspect="1"/>
          </p:cNvPicPr>
          <p:nvPr/>
        </p:nvPicPr>
        <p:blipFill>
          <a:blip r:embed="rId3"/>
          <a:stretch>
            <a:fillRect/>
          </a:stretch>
        </p:blipFill>
        <p:spPr>
          <a:xfrm>
            <a:off x="876300" y="3667125"/>
            <a:ext cx="3762375" cy="2544763"/>
          </a:xfrm>
          <a:prstGeom prst="rect">
            <a:avLst/>
          </a:prstGeom>
          <a:noFill/>
          <a:ln w="9525">
            <a:noFill/>
          </a:ln>
        </p:spPr>
      </p:pic>
      <p:pic>
        <p:nvPicPr>
          <p:cNvPr id="56324" name="Picture 6" descr="上海东方明珠电视塔"/>
          <p:cNvPicPr>
            <a:picLocks noChangeAspect="1"/>
          </p:cNvPicPr>
          <p:nvPr/>
        </p:nvPicPr>
        <p:blipFill>
          <a:blip r:embed="rId4"/>
          <a:stretch>
            <a:fillRect/>
          </a:stretch>
        </p:blipFill>
        <p:spPr>
          <a:xfrm>
            <a:off x="868363" y="1227138"/>
            <a:ext cx="2854325" cy="2336800"/>
          </a:xfrm>
          <a:prstGeom prst="rect">
            <a:avLst/>
          </a:prstGeom>
          <a:noFill/>
          <a:ln w="9525">
            <a:noFill/>
          </a:ln>
        </p:spPr>
      </p:pic>
      <p:pic>
        <p:nvPicPr>
          <p:cNvPr id="56325" name="Picture 7" descr="head"/>
          <p:cNvPicPr>
            <a:picLocks noChangeAspect="1"/>
          </p:cNvPicPr>
          <p:nvPr/>
        </p:nvPicPr>
        <p:blipFill>
          <a:blip r:embed="rId5"/>
          <a:stretch>
            <a:fillRect/>
          </a:stretch>
        </p:blipFill>
        <p:spPr>
          <a:xfrm>
            <a:off x="4648200" y="3657600"/>
            <a:ext cx="3533775" cy="2571750"/>
          </a:xfrm>
          <a:prstGeom prst="rect">
            <a:avLst/>
          </a:prstGeom>
          <a:noFill/>
          <a:ln w="9525">
            <a:noFill/>
          </a:ln>
        </p:spPr>
      </p:pic>
      <p:sp>
        <p:nvSpPr>
          <p:cNvPr id="56326" name="Text Box 9"/>
          <p:cNvSpPr txBox="1"/>
          <p:nvPr/>
        </p:nvSpPr>
        <p:spPr>
          <a:xfrm>
            <a:off x="12700" y="1016000"/>
            <a:ext cx="774700" cy="5008563"/>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农</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民</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盖</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房</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子</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凭</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经</a:t>
            </a:r>
            <a:endParaRPr lang="zh-CN" altLang="en-US" sz="2800" dirty="0">
              <a:solidFill>
                <a:schemeClr val="bg1"/>
              </a:solidFill>
              <a:latin typeface="Arial Narrow" panose="020B0606020202030204" pitchFamily="34" charset="0"/>
              <a:ea typeface="宋体" panose="02010600030101010101" pitchFamily="2" charset="-122"/>
            </a:endParaRPr>
          </a:p>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验</a:t>
            </a:r>
            <a:endParaRPr lang="zh-CN" altLang="en-US" sz="2800" dirty="0">
              <a:solidFill>
                <a:schemeClr val="bg1"/>
              </a:solidFill>
              <a:latin typeface="Arial Narrow" panose="020B0606020202030204" pitchFamily="34" charset="0"/>
              <a:ea typeface="宋体" panose="02010600030101010101" pitchFamily="2" charset="-122"/>
            </a:endParaRPr>
          </a:p>
        </p:txBody>
      </p:sp>
      <p:pic>
        <p:nvPicPr>
          <p:cNvPr id="56327" name="Picture 10" descr="边条6"/>
          <p:cNvPicPr>
            <a:picLocks noChangeAspect="1"/>
          </p:cNvPicPr>
          <p:nvPr/>
        </p:nvPicPr>
        <p:blipFill>
          <a:blip r:embed="rId6"/>
          <a:stretch>
            <a:fillRect/>
          </a:stretch>
        </p:blipFill>
        <p:spPr>
          <a:xfrm>
            <a:off x="152400" y="842963"/>
            <a:ext cx="650875" cy="5440362"/>
          </a:xfrm>
          <a:prstGeom prst="rect">
            <a:avLst/>
          </a:prstGeom>
          <a:noFill/>
          <a:ln w="9525">
            <a:noFill/>
          </a:ln>
        </p:spPr>
      </p:pic>
      <p:sp>
        <p:nvSpPr>
          <p:cNvPr id="56328" name="Text Box 11"/>
          <p:cNvSpPr txBox="1"/>
          <p:nvPr/>
        </p:nvSpPr>
        <p:spPr>
          <a:xfrm>
            <a:off x="161925" y="1225550"/>
            <a:ext cx="635000" cy="4789488"/>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Arial Narrow" panose="020B0606020202030204" pitchFamily="34" charset="0"/>
                <a:ea typeface="宋体" panose="02010600030101010101" pitchFamily="2" charset="-122"/>
              </a:rPr>
              <a:t>建筑工程盖房讲标准规范</a:t>
            </a:r>
            <a:endParaRPr lang="zh-CN" altLang="en-US" sz="2800" dirty="0">
              <a:solidFill>
                <a:schemeClr val="bg1"/>
              </a:solidFill>
              <a:latin typeface="Arial Narrow" panose="020B060602020203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0898" name="Rectangle 2"/>
          <p:cNvSpPr>
            <a:spLocks noChangeArrowheads="1"/>
          </p:cNvSpPr>
          <p:nvPr/>
        </p:nvSpPr>
        <p:spPr bwMode="auto">
          <a:xfrm>
            <a:off x="838200" y="239713"/>
            <a:ext cx="23431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1.6</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信息系统</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pic>
        <p:nvPicPr>
          <p:cNvPr id="57346" name="Picture 4"/>
          <p:cNvPicPr>
            <a:picLocks noChangeAspect="1"/>
          </p:cNvPicPr>
          <p:nvPr/>
        </p:nvPicPr>
        <p:blipFill>
          <a:blip r:embed="rId1"/>
          <a:stretch>
            <a:fillRect/>
          </a:stretch>
        </p:blipFill>
        <p:spPr>
          <a:xfrm>
            <a:off x="889000" y="1204913"/>
            <a:ext cx="7285038" cy="2754312"/>
          </a:xfrm>
          <a:prstGeom prst="rect">
            <a:avLst/>
          </a:prstGeom>
          <a:noFill/>
          <a:ln w="12700" cap="flat" cmpd="sng">
            <a:solidFill>
              <a:schemeClr val="tx1"/>
            </a:solidFill>
            <a:prstDash val="solid"/>
            <a:miter/>
            <a:headEnd type="none" w="sm" len="sm"/>
            <a:tailEnd type="none" w="sm" len="sm"/>
          </a:ln>
        </p:spPr>
      </p:pic>
      <p:sp>
        <p:nvSpPr>
          <p:cNvPr id="720901" name="Text Box 5"/>
          <p:cNvSpPr txBox="1">
            <a:spLocks noChangeArrowheads="1"/>
          </p:cNvSpPr>
          <p:nvPr/>
        </p:nvSpPr>
        <p:spPr bwMode="auto">
          <a:xfrm>
            <a:off x="669925" y="1200150"/>
            <a:ext cx="4073525" cy="519113"/>
          </a:xfrm>
          <a:prstGeom prst="rect">
            <a:avLst/>
          </a:prstGeom>
          <a:noFill/>
          <a:ln w="9525">
            <a:noFill/>
            <a:miter lim="800000"/>
          </a:ln>
          <a:effectLst/>
        </p:spPr>
        <p:txBody>
          <a:bodyPr>
            <a:spAutoFit/>
          </a:bodyPr>
          <a:lstStyle/>
          <a:p>
            <a:pPr marR="0" algn="ctr" defTabSz="914400" eaLnBrk="0" hangingPunct="0">
              <a:spcBef>
                <a:spcPct val="50000"/>
              </a:spcBef>
              <a:buClrTx/>
              <a:buSzTx/>
              <a:buFontTx/>
              <a:defRPr/>
            </a:pPr>
            <a:r>
              <a:rPr kumimoji="0" lang="zh-CN" altLang="en-US" sz="2800" b="0" kern="1200" cap="none" spc="0" normalizeH="0" baseline="0" noProof="0" smtClean="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一、信息系统的概念</a:t>
            </a:r>
            <a:endParaRPr kumimoji="0" lang="zh-CN" altLang="en-US" sz="2800" b="0" kern="1200" cap="none" spc="0" normalizeH="0" baseline="0" noProof="0" smtClean="0">
              <a:solidFill>
                <a:schemeClr val="accent1"/>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sp>
        <p:nvSpPr>
          <p:cNvPr id="720904" name="Text Box 8"/>
          <p:cNvSpPr txBox="1">
            <a:spLocks noChangeArrowheads="1"/>
          </p:cNvSpPr>
          <p:nvPr/>
        </p:nvSpPr>
        <p:spPr bwMode="auto">
          <a:xfrm>
            <a:off x="873125" y="1685925"/>
            <a:ext cx="7277100" cy="2227263"/>
          </a:xfrm>
          <a:prstGeom prst="rect">
            <a:avLst/>
          </a:prstGeom>
          <a:noFill/>
          <a:ln w="9525">
            <a:noFill/>
            <a:miter lim="800000"/>
          </a:ln>
          <a:effectLst/>
        </p:spPr>
        <p:txBody>
          <a:bodyPr>
            <a:spAutoFit/>
          </a:bodyPr>
          <a:lstStyle/>
          <a:p>
            <a:pPr marR="0" algn="just" defTabSz="914400" eaLnBrk="0" hangingPunct="0">
              <a:spcBef>
                <a:spcPct val="50000"/>
              </a:spcBef>
              <a:buClrTx/>
              <a:buSzTx/>
              <a:buFontTx/>
              <a:defRPr/>
            </a:pP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    信息系统(</a:t>
            </a:r>
            <a:r>
              <a:rPr kumimoji="0" lang="en-US" altLang="zh-CN"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Information System ,IS):</a:t>
            </a:r>
            <a:r>
              <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t>是由人、硬件、软件和数据资源等一系列相互关联的元素或部件组成的集合，目的是及时、正确地收集（输入）、处理、存储、传输和输出信息。 </a:t>
            </a:r>
            <a:endParaRPr kumimoji="0" lang="zh-CN" altLang="en-US" sz="2800" b="0" kern="1200" cap="none" spc="0" normalizeH="0" baseline="0" noProof="0" smtClean="0">
              <a:solidFill>
                <a:srgbClr val="FFFF00"/>
              </a:solidFill>
              <a:effectLst>
                <a:outerShdw blurRad="38100" dist="38100" dir="2700000" algn="tl">
                  <a:srgbClr val="C0C0C0"/>
                </a:outerShdw>
              </a:effectLst>
              <a:latin typeface="宋体" panose="02010600030101010101" pitchFamily="2" charset="-122"/>
              <a:ea typeface="宋体" panose="02010600030101010101" pitchFamily="2" charset="-122"/>
              <a:cs typeface="+mn-cs"/>
            </a:endParaRPr>
          </a:p>
        </p:txBody>
      </p:sp>
      <p:grpSp>
        <p:nvGrpSpPr>
          <p:cNvPr id="2" name="Group 23"/>
          <p:cNvGrpSpPr/>
          <p:nvPr/>
        </p:nvGrpSpPr>
        <p:grpSpPr>
          <a:xfrm>
            <a:off x="647700" y="3952875"/>
            <a:ext cx="7529513" cy="2249488"/>
            <a:chOff x="408" y="2490"/>
            <a:chExt cx="4743" cy="1417"/>
          </a:xfrm>
        </p:grpSpPr>
        <p:pic>
          <p:nvPicPr>
            <p:cNvPr id="57350" name="Picture 11" descr="board5"/>
            <p:cNvPicPr>
              <a:picLocks noChangeAspect="1"/>
            </p:cNvPicPr>
            <p:nvPr/>
          </p:nvPicPr>
          <p:blipFill>
            <a:blip r:embed="rId2"/>
            <a:stretch>
              <a:fillRect/>
            </a:stretch>
          </p:blipFill>
          <p:spPr>
            <a:xfrm>
              <a:off x="548" y="2507"/>
              <a:ext cx="4603" cy="1400"/>
            </a:xfrm>
            <a:prstGeom prst="rect">
              <a:avLst/>
            </a:prstGeom>
            <a:noFill/>
            <a:ln w="9525">
              <a:noFill/>
            </a:ln>
          </p:spPr>
        </p:pic>
        <p:sp>
          <p:nvSpPr>
            <p:cNvPr id="720908" name="Rectangle 12"/>
            <p:cNvSpPr>
              <a:spLocks noChangeArrowheads="1"/>
            </p:cNvSpPr>
            <p:nvPr/>
          </p:nvSpPr>
          <p:spPr bwMode="auto">
            <a:xfrm>
              <a:off x="632" y="2490"/>
              <a:ext cx="2326" cy="311"/>
            </a:xfrm>
            <a:prstGeom prst="rect">
              <a:avLst/>
            </a:prstGeom>
            <a:noFill/>
            <a:ln w="9525">
              <a:noFill/>
              <a:miter lim="800000"/>
            </a:ln>
            <a:effectLst/>
          </p:spPr>
          <p:txBody>
            <a:bodyPr lIns="0" tIns="0" rIns="0" bIns="0"/>
            <a:lstStyle/>
            <a:p>
              <a:pPr marL="228600" marR="0" lvl="0" indent="-228600" algn="just" defTabSz="914400" rtl="0" eaLnBrk="0" fontAlgn="base" latinLnBrk="0" hangingPunct="0">
                <a:lnSpc>
                  <a:spcPct val="120000"/>
                </a:lnSpc>
                <a:spcBef>
                  <a:spcPct val="40000"/>
                </a:spcBef>
                <a:spcAft>
                  <a:spcPct val="0"/>
                </a:spcAft>
                <a:buClr>
                  <a:srgbClr val="8DACD0"/>
                </a:buClr>
                <a:buSzPct val="70000"/>
                <a:buFont typeface="Wingdings" panose="05000000000000000000" pitchFamily="2" charset="2"/>
                <a:buNone/>
                <a:defRPr/>
              </a:pPr>
              <a:r>
                <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二、信息系统的分类 </a:t>
              </a:r>
              <a:endParaRPr kumimoji="0" lang="zh-CN" altLang="en-US" sz="2800" b="0" i="0" u="none" strike="noStrike" kern="1200" cap="none" spc="0" normalizeH="0" baseline="0" noProof="0" smtClean="0">
                <a:ln>
                  <a:noFill/>
                </a:ln>
                <a:solidFill>
                  <a:schemeClr val="accent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a:p>
              <a:pPr marL="228600" marR="0" lvl="0" indent="-228600" algn="l" defTabSz="914400" rtl="0" eaLnBrk="0" fontAlgn="base" latinLnBrk="0" hangingPunct="0">
                <a:lnSpc>
                  <a:spcPct val="120000"/>
                </a:lnSpc>
                <a:spcBef>
                  <a:spcPct val="20000"/>
                </a:spcBef>
                <a:spcAft>
                  <a:spcPct val="0"/>
                </a:spcAft>
                <a:buClr>
                  <a:srgbClr val="8DACD0"/>
                </a:buClr>
                <a:buSzPct val="70000"/>
                <a:buFont typeface="Wingdings" panose="05000000000000000000" pitchFamily="2" charset="2"/>
                <a:buNone/>
                <a:defRPr/>
              </a:pPr>
              <a:r>
                <a:rPr kumimoji="0" lang="zh-CN" altLang="en-US" sz="22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rPr>
                <a:t>     </a:t>
              </a:r>
              <a:endParaRPr kumimoji="0" lang="zh-CN" altLang="en-US" sz="22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n-cs"/>
              </a:endParaRPr>
            </a:p>
          </p:txBody>
        </p:sp>
        <p:grpSp>
          <p:nvGrpSpPr>
            <p:cNvPr id="57352" name="Group 21"/>
            <p:cNvGrpSpPr/>
            <p:nvPr/>
          </p:nvGrpSpPr>
          <p:grpSpPr>
            <a:xfrm>
              <a:off x="722" y="3153"/>
              <a:ext cx="4268" cy="736"/>
              <a:chOff x="728" y="3087"/>
              <a:chExt cx="4268" cy="736"/>
            </a:xfrm>
          </p:grpSpPr>
          <p:sp>
            <p:nvSpPr>
              <p:cNvPr id="57353" name="Rectangle 13"/>
              <p:cNvSpPr/>
              <p:nvPr/>
            </p:nvSpPr>
            <p:spPr>
              <a:xfrm>
                <a:off x="1151" y="3129"/>
                <a:ext cx="1955"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运行层系统 </a:t>
                </a:r>
                <a:endParaRPr lang="zh-CN" altLang="en-US" sz="2800" dirty="0">
                  <a:solidFill>
                    <a:schemeClr val="bg1"/>
                  </a:solidFill>
                  <a:latin typeface="宋体" panose="02010600030101010101" pitchFamily="2" charset="-122"/>
                  <a:ea typeface="宋体" panose="02010600030101010101" pitchFamily="2" charset="-122"/>
                </a:endParaRPr>
              </a:p>
            </p:txBody>
          </p:sp>
          <p:pic>
            <p:nvPicPr>
              <p:cNvPr id="57354" name="Picture 14"/>
              <p:cNvPicPr>
                <a:picLocks noChangeAspect="1"/>
              </p:cNvPicPr>
              <p:nvPr/>
            </p:nvPicPr>
            <p:blipFill>
              <a:blip r:embed="rId3"/>
              <a:stretch>
                <a:fillRect/>
              </a:stretch>
            </p:blipFill>
            <p:spPr>
              <a:xfrm>
                <a:off x="728" y="3087"/>
                <a:ext cx="354" cy="352"/>
              </a:xfrm>
              <a:prstGeom prst="rect">
                <a:avLst/>
              </a:prstGeom>
              <a:noFill/>
              <a:ln w="9525">
                <a:noFill/>
              </a:ln>
            </p:spPr>
          </p:pic>
          <p:pic>
            <p:nvPicPr>
              <p:cNvPr id="57355" name="Picture 15"/>
              <p:cNvPicPr>
                <a:picLocks noChangeAspect="1"/>
              </p:cNvPicPr>
              <p:nvPr/>
            </p:nvPicPr>
            <p:blipFill>
              <a:blip r:embed="rId3"/>
              <a:stretch>
                <a:fillRect/>
              </a:stretch>
            </p:blipFill>
            <p:spPr>
              <a:xfrm>
                <a:off x="740" y="3465"/>
                <a:ext cx="354" cy="352"/>
              </a:xfrm>
              <a:prstGeom prst="rect">
                <a:avLst/>
              </a:prstGeom>
              <a:noFill/>
              <a:ln w="9525">
                <a:noFill/>
              </a:ln>
            </p:spPr>
          </p:pic>
          <p:sp>
            <p:nvSpPr>
              <p:cNvPr id="57356" name="Rectangle 16"/>
              <p:cNvSpPr/>
              <p:nvPr/>
            </p:nvSpPr>
            <p:spPr>
              <a:xfrm>
                <a:off x="1151" y="3525"/>
                <a:ext cx="1955"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知识处理层系统 </a:t>
                </a:r>
                <a:endParaRPr lang="zh-CN" altLang="en-US" sz="2800" dirty="0">
                  <a:solidFill>
                    <a:schemeClr val="bg1"/>
                  </a:solidFill>
                  <a:latin typeface="宋体" panose="02010600030101010101" pitchFamily="2" charset="-122"/>
                  <a:ea typeface="宋体" panose="02010600030101010101" pitchFamily="2" charset="-122"/>
                </a:endParaRPr>
              </a:p>
            </p:txBody>
          </p:sp>
          <p:pic>
            <p:nvPicPr>
              <p:cNvPr id="57357" name="Picture 17"/>
              <p:cNvPicPr>
                <a:picLocks noChangeAspect="1"/>
              </p:cNvPicPr>
              <p:nvPr/>
            </p:nvPicPr>
            <p:blipFill>
              <a:blip r:embed="rId3"/>
              <a:stretch>
                <a:fillRect/>
              </a:stretch>
            </p:blipFill>
            <p:spPr>
              <a:xfrm>
                <a:off x="2972" y="3105"/>
                <a:ext cx="354" cy="352"/>
              </a:xfrm>
              <a:prstGeom prst="rect">
                <a:avLst/>
              </a:prstGeom>
              <a:noFill/>
              <a:ln w="9525">
                <a:noFill/>
              </a:ln>
            </p:spPr>
          </p:pic>
          <p:sp>
            <p:nvSpPr>
              <p:cNvPr id="57358" name="Rectangle 18"/>
              <p:cNvSpPr/>
              <p:nvPr/>
            </p:nvSpPr>
            <p:spPr>
              <a:xfrm>
                <a:off x="3383" y="3165"/>
                <a:ext cx="1613"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管理控制层系统 </a:t>
                </a:r>
                <a:endParaRPr lang="zh-CN" altLang="en-US" sz="2800" dirty="0">
                  <a:solidFill>
                    <a:schemeClr val="bg1"/>
                  </a:solidFill>
                  <a:latin typeface="宋体" panose="02010600030101010101" pitchFamily="2" charset="-122"/>
                  <a:ea typeface="宋体" panose="02010600030101010101" pitchFamily="2" charset="-122"/>
                </a:endParaRPr>
              </a:p>
            </p:txBody>
          </p:sp>
          <p:pic>
            <p:nvPicPr>
              <p:cNvPr id="57359" name="Picture 19"/>
              <p:cNvPicPr>
                <a:picLocks noChangeAspect="1"/>
              </p:cNvPicPr>
              <p:nvPr/>
            </p:nvPicPr>
            <p:blipFill>
              <a:blip r:embed="rId3"/>
              <a:stretch>
                <a:fillRect/>
              </a:stretch>
            </p:blipFill>
            <p:spPr>
              <a:xfrm>
                <a:off x="2972" y="3471"/>
                <a:ext cx="354" cy="352"/>
              </a:xfrm>
              <a:prstGeom prst="rect">
                <a:avLst/>
              </a:prstGeom>
              <a:noFill/>
              <a:ln w="9525">
                <a:noFill/>
              </a:ln>
            </p:spPr>
          </p:pic>
          <p:sp>
            <p:nvSpPr>
              <p:cNvPr id="57360" name="Rectangle 20"/>
              <p:cNvSpPr/>
              <p:nvPr/>
            </p:nvSpPr>
            <p:spPr>
              <a:xfrm>
                <a:off x="3383" y="3531"/>
                <a:ext cx="1613" cy="195"/>
              </a:xfrm>
              <a:prstGeom prst="rect">
                <a:avLst/>
              </a:prstGeom>
              <a:noFill/>
              <a:ln w="9525">
                <a:noFill/>
              </a:ln>
            </p:spPr>
            <p:txBody>
              <a:bodyPr lIns="0" tIns="0" rIns="0" bIns="0" anchor="t"/>
              <a:p>
                <a:pPr marL="228600" indent="-228600" eaLnBrk="0" hangingPunct="0">
                  <a:lnSpc>
                    <a:spcPct val="90000"/>
                  </a:lnSpc>
                  <a:spcBef>
                    <a:spcPct val="40000"/>
                  </a:spcBef>
                  <a:buClr>
                    <a:srgbClr val="8DACD0"/>
                  </a:buClr>
                  <a:buSzPct val="70000"/>
                  <a:buFont typeface="Wingdings" panose="05000000000000000000" pitchFamily="2" charset="2"/>
                </a:pPr>
                <a:r>
                  <a:rPr lang="zh-CN" altLang="en-US" sz="2800" dirty="0">
                    <a:solidFill>
                      <a:schemeClr val="bg1"/>
                    </a:solidFill>
                    <a:latin typeface="宋体" panose="02010600030101010101" pitchFamily="2" charset="-122"/>
                    <a:ea typeface="宋体" panose="02010600030101010101" pitchFamily="2" charset="-122"/>
                  </a:rPr>
                  <a:t>战略层系统 </a:t>
                </a:r>
                <a:endParaRPr lang="zh-CN" altLang="en-US" sz="2800" dirty="0">
                  <a:solidFill>
                    <a:schemeClr val="bg1"/>
                  </a:solidFill>
                  <a:latin typeface="宋体" panose="02010600030101010101" pitchFamily="2" charset="-122"/>
                  <a:ea typeface="宋体" panose="02010600030101010101" pitchFamily="2" charset="-122"/>
                </a:endParaRPr>
              </a:p>
            </p:txBody>
          </p:sp>
        </p:grpSp>
        <p:sp>
          <p:nvSpPr>
            <p:cNvPr id="57361" name="Text Box 22"/>
            <p:cNvSpPr txBox="1"/>
            <p:nvPr/>
          </p:nvSpPr>
          <p:spPr>
            <a:xfrm>
              <a:off x="408" y="2814"/>
              <a:ext cx="4080" cy="327"/>
            </a:xfrm>
            <a:prstGeom prst="rect">
              <a:avLst/>
            </a:prstGeom>
            <a:noFill/>
            <a:ln w="9525">
              <a:noFill/>
            </a:ln>
          </p:spPr>
          <p:txBody>
            <a:bodyPr anchor="t">
              <a:spAutoFit/>
            </a:bodyPr>
            <a:p>
              <a:pPr algn="ctr" eaLnBrk="0" hangingPunct="0">
                <a:spcBef>
                  <a:spcPct val="50000"/>
                </a:spcBef>
              </a:pPr>
              <a:r>
                <a:rPr lang="zh-CN" altLang="en-US" sz="2800" dirty="0">
                  <a:solidFill>
                    <a:schemeClr val="bg1"/>
                  </a:solidFill>
                  <a:latin typeface="宋体" panose="02010600030101010101" pitchFamily="2" charset="-122"/>
                  <a:ea typeface="宋体" panose="02010600030101010101" pitchFamily="2" charset="-122"/>
                </a:rPr>
                <a:t>组织中的信息系统划分为四个层次</a:t>
              </a:r>
              <a:r>
                <a:rPr lang="zh-CN" altLang="en-US" sz="2800" dirty="0">
                  <a:solidFill>
                    <a:schemeClr val="bg1"/>
                  </a:solidFill>
                  <a:latin typeface="Arial Narrow" panose="020B0606020202030204" pitchFamily="34" charset="0"/>
                  <a:ea typeface="宋体" panose="02010600030101010101" pitchFamily="2" charset="-122"/>
                </a:rPr>
                <a:t> </a:t>
              </a:r>
              <a:endParaRPr lang="zh-CN" altLang="en-US" sz="2800" dirty="0">
                <a:solidFill>
                  <a:schemeClr val="bg1"/>
                </a:solidFill>
                <a:latin typeface="Arial Narrow" panose="020B060602020203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4"/>
          <p:cNvSpPr/>
          <p:nvPr/>
        </p:nvSpPr>
        <p:spPr>
          <a:xfrm>
            <a:off x="1938338" y="1452563"/>
            <a:ext cx="9144000" cy="0"/>
          </a:xfrm>
          <a:prstGeom prst="rect">
            <a:avLst/>
          </a:prstGeom>
          <a:noFill/>
          <a:ln w="9525">
            <a:noFill/>
          </a:ln>
        </p:spPr>
        <p:txBody>
          <a:bodyPr anchor="t">
            <a:spAutoFit/>
          </a:bodyPr>
          <a:p>
            <a:pPr algn="ctr" eaLnBrk="0" hangingPunct="0"/>
            <a:endParaRPr lang="zh-CN" altLang="en-US" dirty="0">
              <a:latin typeface="Arial Narrow" panose="020B0606020202030204" pitchFamily="34" charset="0"/>
            </a:endParaRPr>
          </a:p>
        </p:txBody>
      </p:sp>
      <p:pic>
        <p:nvPicPr>
          <p:cNvPr id="58370" name="Picture 3" descr="第一章信息系统和管理(信管)"/>
          <p:cNvPicPr>
            <a:picLocks noChangeAspect="1"/>
          </p:cNvPicPr>
          <p:nvPr/>
        </p:nvPicPr>
        <p:blipFill>
          <a:blip r:embed="rId1"/>
          <a:stretch>
            <a:fillRect/>
          </a:stretch>
        </p:blipFill>
        <p:spPr>
          <a:xfrm>
            <a:off x="1223963" y="1376363"/>
            <a:ext cx="6743700" cy="4400550"/>
          </a:xfrm>
          <a:prstGeom prst="rect">
            <a:avLst/>
          </a:prstGeom>
          <a:noFill/>
          <a:ln w="9525">
            <a:noFill/>
          </a:ln>
        </p:spPr>
      </p:pic>
      <p:sp>
        <p:nvSpPr>
          <p:cNvPr id="721925" name="Rectangle 5"/>
          <p:cNvSpPr>
            <a:spLocks noChangeArrowheads="1"/>
          </p:cNvSpPr>
          <p:nvPr/>
        </p:nvSpPr>
        <p:spPr bwMode="auto">
          <a:xfrm>
            <a:off x="838200" y="239713"/>
            <a:ext cx="23431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1.6</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信息系统</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3" name="Picture 2"/>
          <p:cNvPicPr>
            <a:picLocks noChangeAspect="1"/>
          </p:cNvPicPr>
          <p:nvPr/>
        </p:nvPicPr>
        <p:blipFill>
          <a:blip r:embed="rId1"/>
          <a:stretch>
            <a:fillRect/>
          </a:stretch>
        </p:blipFill>
        <p:spPr>
          <a:xfrm>
            <a:off x="2540000" y="1190625"/>
            <a:ext cx="4965700" cy="825500"/>
          </a:xfrm>
          <a:prstGeom prst="rect">
            <a:avLst/>
          </a:prstGeom>
          <a:noFill/>
          <a:ln w="9525">
            <a:noFill/>
          </a:ln>
        </p:spPr>
      </p:pic>
      <p:sp>
        <p:nvSpPr>
          <p:cNvPr id="59394" name="Text Box 3"/>
          <p:cNvSpPr txBox="1"/>
          <p:nvPr/>
        </p:nvSpPr>
        <p:spPr>
          <a:xfrm>
            <a:off x="2701925" y="1306513"/>
            <a:ext cx="4551363" cy="457200"/>
          </a:xfrm>
          <a:prstGeom prst="rect">
            <a:avLst/>
          </a:prstGeom>
          <a:noFill/>
          <a:ln w="9525">
            <a:noFill/>
          </a:ln>
        </p:spPr>
        <p:txBody>
          <a:bodyPr anchor="t">
            <a:spAutoFit/>
          </a:bodyPr>
          <a:p>
            <a:pPr algn="ctr" eaLnBrk="0" hangingPunct="0">
              <a:spcBef>
                <a:spcPct val="50000"/>
              </a:spcBef>
            </a:pPr>
            <a:r>
              <a:rPr lang="zh-CN" altLang="en-US" sz="2400" dirty="0">
                <a:solidFill>
                  <a:schemeClr val="bg1"/>
                </a:solidFill>
                <a:latin typeface="Arial Narrow" panose="020B0606020202030204" pitchFamily="34" charset="0"/>
                <a:ea typeface="宋体" panose="02010600030101010101" pitchFamily="2" charset="-122"/>
              </a:rPr>
              <a:t>三、各类信息系统之间的关系</a:t>
            </a:r>
            <a:endParaRPr lang="zh-CN" altLang="en-US" sz="2400" dirty="0">
              <a:solidFill>
                <a:schemeClr val="bg1"/>
              </a:solidFill>
              <a:latin typeface="Arial Narrow" panose="020B0606020202030204" pitchFamily="34" charset="0"/>
              <a:ea typeface="宋体" panose="02010600030101010101" pitchFamily="2" charset="-122"/>
            </a:endParaRPr>
          </a:p>
        </p:txBody>
      </p:sp>
      <p:grpSp>
        <p:nvGrpSpPr>
          <p:cNvPr id="59395" name="Group 33"/>
          <p:cNvGrpSpPr/>
          <p:nvPr/>
        </p:nvGrpSpPr>
        <p:grpSpPr>
          <a:xfrm>
            <a:off x="2589213" y="1930400"/>
            <a:ext cx="5557837" cy="4298950"/>
            <a:chOff x="1591" y="1208"/>
            <a:chExt cx="3653" cy="2708"/>
          </a:xfrm>
        </p:grpSpPr>
        <p:sp>
          <p:nvSpPr>
            <p:cNvPr id="59396" name="Text Box 14"/>
            <p:cNvSpPr txBox="1"/>
            <p:nvPr/>
          </p:nvSpPr>
          <p:spPr>
            <a:xfrm>
              <a:off x="3174" y="3687"/>
              <a:ext cx="929" cy="212"/>
            </a:xfrm>
            <a:prstGeom prst="rect">
              <a:avLst/>
            </a:prstGeom>
            <a:noFill/>
            <a:ln w="9525">
              <a:noFill/>
            </a:ln>
          </p:spPr>
          <p:txBody>
            <a:bodyPr wrap="none" anchor="t">
              <a:spAutoFit/>
            </a:bodyPr>
            <a:p>
              <a:pPr algn="ctr" eaLnBrk="0" hangingPunct="0"/>
              <a:r>
                <a:rPr lang="zh-CN" altLang="en-US" sz="1600" dirty="0">
                  <a:solidFill>
                    <a:schemeClr val="bg1"/>
                  </a:solidFill>
                  <a:latin typeface="Arial Narrow" panose="020B0606020202030204" pitchFamily="34" charset="0"/>
                  <a:ea typeface="宋体" panose="02010600030101010101" pitchFamily="2" charset="-122"/>
                </a:rPr>
                <a:t>大型医药超市</a:t>
              </a:r>
              <a:endParaRPr lang="zh-CN" altLang="en-US" sz="1600" dirty="0">
                <a:solidFill>
                  <a:schemeClr val="bg1"/>
                </a:solidFill>
                <a:latin typeface="Arial Narrow" panose="020B0606020202030204" pitchFamily="34" charset="0"/>
                <a:ea typeface="宋体" panose="02010600030101010101" pitchFamily="2" charset="-122"/>
              </a:endParaRPr>
            </a:p>
          </p:txBody>
        </p:sp>
        <p:sp>
          <p:nvSpPr>
            <p:cNvPr id="59397" name="Rectangle 5" descr="green circle"/>
            <p:cNvSpPr/>
            <p:nvPr/>
          </p:nvSpPr>
          <p:spPr>
            <a:xfrm>
              <a:off x="4584" y="3291"/>
              <a:ext cx="660" cy="611"/>
            </a:xfrm>
            <a:prstGeom prst="rect">
              <a:avLst/>
            </a:prstGeom>
            <a:blipFill rotWithShape="0">
              <a:blip r:embed="rId2"/>
              <a:stretch>
                <a:fillRect/>
              </a:stretch>
            </a:blipFill>
            <a:ln w="9525">
              <a:noFill/>
            </a:ln>
          </p:spPr>
          <p:txBody>
            <a:bodyPr wrap="none" anchor="ctr"/>
            <a:p>
              <a:pPr algn="ctr" eaLnBrk="0" hangingPunct="0"/>
              <a:endParaRPr lang="zh-CN" altLang="en-US" dirty="0">
                <a:latin typeface="Arial Narrow" panose="020B0606020202030204" pitchFamily="34" charset="0"/>
              </a:endParaRPr>
            </a:p>
          </p:txBody>
        </p:sp>
        <p:sp>
          <p:nvSpPr>
            <p:cNvPr id="59398" name="Rectangle 6" descr="green circle"/>
            <p:cNvSpPr/>
            <p:nvPr/>
          </p:nvSpPr>
          <p:spPr>
            <a:xfrm>
              <a:off x="1634" y="1711"/>
              <a:ext cx="660" cy="611"/>
            </a:xfrm>
            <a:prstGeom prst="rect">
              <a:avLst/>
            </a:prstGeom>
            <a:blipFill rotWithShape="0">
              <a:blip r:embed="rId2"/>
              <a:stretch>
                <a:fillRect/>
              </a:stretch>
            </a:blipFill>
            <a:ln w="9525">
              <a:noFill/>
            </a:ln>
          </p:spPr>
          <p:txBody>
            <a:bodyPr wrap="none" anchor="ctr"/>
            <a:p>
              <a:pPr algn="ctr" eaLnBrk="0" hangingPunct="0"/>
              <a:endParaRPr lang="zh-CN" altLang="en-US" dirty="0">
                <a:latin typeface="Arial Narrow" panose="020B0606020202030204" pitchFamily="34" charset="0"/>
              </a:endParaRPr>
            </a:p>
          </p:txBody>
        </p:sp>
        <p:sp>
          <p:nvSpPr>
            <p:cNvPr id="59399" name="Rectangle 7" descr="green circle"/>
            <p:cNvSpPr/>
            <p:nvPr/>
          </p:nvSpPr>
          <p:spPr>
            <a:xfrm>
              <a:off x="1634" y="3291"/>
              <a:ext cx="660" cy="611"/>
            </a:xfrm>
            <a:prstGeom prst="rect">
              <a:avLst/>
            </a:prstGeom>
            <a:blipFill rotWithShape="0">
              <a:blip r:embed="rId2"/>
              <a:stretch>
                <a:fillRect/>
              </a:stretch>
            </a:blipFill>
            <a:ln w="9525">
              <a:noFill/>
            </a:ln>
          </p:spPr>
          <p:txBody>
            <a:bodyPr wrap="none" anchor="ctr"/>
            <a:p>
              <a:pPr algn="ctr" eaLnBrk="0" hangingPunct="0"/>
              <a:endParaRPr lang="zh-CN" altLang="en-US" dirty="0">
                <a:latin typeface="Arial Narrow" panose="020B0606020202030204" pitchFamily="34" charset="0"/>
              </a:endParaRPr>
            </a:p>
          </p:txBody>
        </p:sp>
        <p:sp>
          <p:nvSpPr>
            <p:cNvPr id="59400" name="Rectangle 8" descr="green circle"/>
            <p:cNvSpPr/>
            <p:nvPr/>
          </p:nvSpPr>
          <p:spPr>
            <a:xfrm>
              <a:off x="3052" y="1208"/>
              <a:ext cx="659" cy="611"/>
            </a:xfrm>
            <a:prstGeom prst="rect">
              <a:avLst/>
            </a:prstGeom>
            <a:blipFill rotWithShape="0">
              <a:blip r:embed="rId2"/>
              <a:stretch>
                <a:fillRect/>
              </a:stretch>
            </a:blipFill>
            <a:ln w="9525">
              <a:noFill/>
            </a:ln>
          </p:spPr>
          <p:txBody>
            <a:bodyPr wrap="none" anchor="ctr"/>
            <a:p>
              <a:pPr algn="ctr" eaLnBrk="0" hangingPunct="0"/>
              <a:endParaRPr lang="zh-CN" altLang="en-US" dirty="0">
                <a:latin typeface="Arial Narrow" panose="020B0606020202030204" pitchFamily="34" charset="0"/>
              </a:endParaRPr>
            </a:p>
          </p:txBody>
        </p:sp>
        <p:sp>
          <p:nvSpPr>
            <p:cNvPr id="59401" name="Rectangle 9" descr="green circle"/>
            <p:cNvSpPr/>
            <p:nvPr/>
          </p:nvSpPr>
          <p:spPr>
            <a:xfrm>
              <a:off x="4545" y="1675"/>
              <a:ext cx="660" cy="611"/>
            </a:xfrm>
            <a:prstGeom prst="rect">
              <a:avLst/>
            </a:prstGeom>
            <a:blipFill rotWithShape="0">
              <a:blip r:embed="rId2"/>
              <a:stretch>
                <a:fillRect/>
              </a:stretch>
            </a:blipFill>
            <a:ln w="9525">
              <a:noFill/>
            </a:ln>
          </p:spPr>
          <p:txBody>
            <a:bodyPr wrap="none" anchor="ctr"/>
            <a:p>
              <a:pPr algn="ctr" eaLnBrk="0" hangingPunct="0"/>
              <a:endParaRPr lang="zh-CN" altLang="en-US" dirty="0">
                <a:latin typeface="Arial Narrow" panose="020B0606020202030204" pitchFamily="34" charset="0"/>
              </a:endParaRPr>
            </a:p>
          </p:txBody>
        </p:sp>
        <p:sp>
          <p:nvSpPr>
            <p:cNvPr id="59402" name="Text Box 10"/>
            <p:cNvSpPr txBox="1"/>
            <p:nvPr/>
          </p:nvSpPr>
          <p:spPr>
            <a:xfrm>
              <a:off x="1750" y="1855"/>
              <a:ext cx="386" cy="231"/>
            </a:xfrm>
            <a:prstGeom prst="rect">
              <a:avLst/>
            </a:prstGeom>
            <a:noFill/>
            <a:ln w="9525">
              <a:noFill/>
            </a:ln>
          </p:spPr>
          <p:txBody>
            <a:bodyPr anchor="t">
              <a:spAutoFit/>
            </a:bodyPr>
            <a:p>
              <a:pPr algn="ctr" eaLnBrk="0" hangingPunct="0"/>
              <a:r>
                <a:rPr lang="en-US" altLang="zh-CN" dirty="0">
                  <a:solidFill>
                    <a:schemeClr val="bg1"/>
                  </a:solidFill>
                  <a:latin typeface="Arial Narrow" panose="020B0606020202030204" pitchFamily="34" charset="0"/>
                  <a:ea typeface="宋体" panose="02010600030101010101" pitchFamily="2" charset="-122"/>
                </a:rPr>
                <a:t>MIS</a:t>
              </a:r>
              <a:endParaRPr lang="en-US" altLang="zh-CN" dirty="0">
                <a:solidFill>
                  <a:schemeClr val="bg1"/>
                </a:solidFill>
                <a:latin typeface="Arial Narrow" panose="020B0606020202030204" pitchFamily="34" charset="0"/>
                <a:ea typeface="宋体" panose="02010600030101010101" pitchFamily="2" charset="-122"/>
              </a:endParaRPr>
            </a:p>
          </p:txBody>
        </p:sp>
        <p:sp>
          <p:nvSpPr>
            <p:cNvPr id="59403" name="Text Box 11"/>
            <p:cNvSpPr txBox="1"/>
            <p:nvPr/>
          </p:nvSpPr>
          <p:spPr>
            <a:xfrm>
              <a:off x="1591" y="3371"/>
              <a:ext cx="643" cy="404"/>
            </a:xfrm>
            <a:prstGeom prst="rect">
              <a:avLst/>
            </a:prstGeom>
            <a:noFill/>
            <a:ln w="9525">
              <a:noFill/>
            </a:ln>
          </p:spPr>
          <p:txBody>
            <a:bodyPr anchor="t">
              <a:spAutoFit/>
            </a:bodyPr>
            <a:p>
              <a:pPr algn="ctr" eaLnBrk="0" hangingPunct="0"/>
              <a:r>
                <a:rPr lang="en-US" altLang="zh-CN" dirty="0">
                  <a:solidFill>
                    <a:schemeClr val="bg1"/>
                  </a:solidFill>
                  <a:latin typeface="Arial Narrow" panose="020B0606020202030204" pitchFamily="34" charset="0"/>
                  <a:ea typeface="宋体" panose="02010600030101010101" pitchFamily="2" charset="-122"/>
                </a:rPr>
                <a:t>KWS</a:t>
              </a:r>
              <a:endParaRPr lang="en-US" altLang="zh-CN" dirty="0">
                <a:solidFill>
                  <a:schemeClr val="bg1"/>
                </a:solidFill>
                <a:latin typeface="Arial Narrow" panose="020B0606020202030204" pitchFamily="34" charset="0"/>
                <a:ea typeface="宋体" panose="02010600030101010101" pitchFamily="2" charset="-122"/>
              </a:endParaRPr>
            </a:p>
            <a:p>
              <a:pPr algn="ctr" eaLnBrk="0" hangingPunct="0"/>
              <a:r>
                <a:rPr lang="en-US" altLang="zh-CN" dirty="0">
                  <a:solidFill>
                    <a:schemeClr val="bg1"/>
                  </a:solidFill>
                  <a:latin typeface="Arial Narrow" panose="020B0606020202030204" pitchFamily="34" charset="0"/>
                  <a:ea typeface="宋体" panose="02010600030101010101" pitchFamily="2" charset="-122"/>
                </a:rPr>
                <a:t>OAS</a:t>
              </a:r>
              <a:endParaRPr lang="en-US" altLang="zh-CN" dirty="0">
                <a:solidFill>
                  <a:schemeClr val="bg1"/>
                </a:solidFill>
                <a:latin typeface="Arial Narrow" panose="020B0606020202030204" pitchFamily="34" charset="0"/>
                <a:ea typeface="宋体" panose="02010600030101010101" pitchFamily="2" charset="-122"/>
              </a:endParaRPr>
            </a:p>
          </p:txBody>
        </p:sp>
        <p:sp>
          <p:nvSpPr>
            <p:cNvPr id="59404" name="Text Box 12"/>
            <p:cNvSpPr txBox="1"/>
            <p:nvPr/>
          </p:nvSpPr>
          <p:spPr>
            <a:xfrm>
              <a:off x="4662" y="1825"/>
              <a:ext cx="389" cy="231"/>
            </a:xfrm>
            <a:prstGeom prst="rect">
              <a:avLst/>
            </a:prstGeom>
            <a:noFill/>
            <a:ln w="9525">
              <a:noFill/>
            </a:ln>
          </p:spPr>
          <p:txBody>
            <a:bodyPr anchor="t">
              <a:spAutoFit/>
            </a:bodyPr>
            <a:p>
              <a:pPr algn="ctr" eaLnBrk="0" hangingPunct="0"/>
              <a:r>
                <a:rPr lang="en-US" altLang="zh-CN" dirty="0">
                  <a:solidFill>
                    <a:schemeClr val="bg1"/>
                  </a:solidFill>
                  <a:latin typeface="Arial Narrow" panose="020B0606020202030204" pitchFamily="34" charset="0"/>
                  <a:ea typeface="宋体" panose="02010600030101010101" pitchFamily="2" charset="-122"/>
                </a:rPr>
                <a:t>DSS</a:t>
              </a:r>
              <a:endParaRPr lang="en-US" altLang="zh-CN" dirty="0">
                <a:solidFill>
                  <a:schemeClr val="bg1"/>
                </a:solidFill>
                <a:latin typeface="Arial Narrow" panose="020B0606020202030204" pitchFamily="34" charset="0"/>
                <a:ea typeface="宋体" panose="02010600030101010101" pitchFamily="2" charset="-122"/>
              </a:endParaRPr>
            </a:p>
          </p:txBody>
        </p:sp>
        <p:sp>
          <p:nvSpPr>
            <p:cNvPr id="59405" name="Text Box 13"/>
            <p:cNvSpPr txBox="1"/>
            <p:nvPr/>
          </p:nvSpPr>
          <p:spPr>
            <a:xfrm>
              <a:off x="3148" y="1315"/>
              <a:ext cx="466" cy="231"/>
            </a:xfrm>
            <a:prstGeom prst="rect">
              <a:avLst/>
            </a:prstGeom>
            <a:noFill/>
            <a:ln w="9525">
              <a:noFill/>
            </a:ln>
          </p:spPr>
          <p:txBody>
            <a:bodyPr anchor="t">
              <a:spAutoFit/>
            </a:bodyPr>
            <a:p>
              <a:pPr algn="ctr" eaLnBrk="0" hangingPunct="0"/>
              <a:r>
                <a:rPr lang="en-US" altLang="zh-CN" dirty="0">
                  <a:solidFill>
                    <a:schemeClr val="bg1"/>
                  </a:solidFill>
                  <a:latin typeface="Arial Narrow" panose="020B0606020202030204" pitchFamily="34" charset="0"/>
                  <a:ea typeface="宋体" panose="02010600030101010101" pitchFamily="2" charset="-122"/>
                </a:rPr>
                <a:t>EIS</a:t>
              </a:r>
              <a:endParaRPr lang="en-US" altLang="zh-CN" dirty="0">
                <a:solidFill>
                  <a:schemeClr val="bg1"/>
                </a:solidFill>
                <a:latin typeface="Arial Narrow" panose="020B0606020202030204" pitchFamily="34" charset="0"/>
                <a:ea typeface="宋体" panose="02010600030101010101" pitchFamily="2" charset="-122"/>
              </a:endParaRPr>
            </a:p>
          </p:txBody>
        </p:sp>
        <p:sp>
          <p:nvSpPr>
            <p:cNvPr id="59406" name="Line 15"/>
            <p:cNvSpPr/>
            <p:nvPr/>
          </p:nvSpPr>
          <p:spPr>
            <a:xfrm flipH="1">
              <a:off x="2255" y="1962"/>
              <a:ext cx="2329" cy="0"/>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07" name="Line 16"/>
            <p:cNvSpPr/>
            <p:nvPr/>
          </p:nvSpPr>
          <p:spPr>
            <a:xfrm>
              <a:off x="2177" y="2106"/>
              <a:ext cx="2524" cy="1257"/>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08" name="Line 17"/>
            <p:cNvSpPr/>
            <p:nvPr/>
          </p:nvSpPr>
          <p:spPr>
            <a:xfrm>
              <a:off x="1867" y="2213"/>
              <a:ext cx="0" cy="1078"/>
            </a:xfrm>
            <a:prstGeom prst="line">
              <a:avLst/>
            </a:prstGeom>
            <a:ln w="44450" cap="flat" cmpd="sng">
              <a:pattFill prst="pct90">
                <a:fgClr>
                  <a:srgbClr val="CC0066"/>
                </a:fgClr>
                <a:bgClr>
                  <a:srgbClr val="FFFFFF"/>
                </a:bgClr>
              </a:pattFill>
              <a:prstDash val="solid"/>
              <a:round/>
              <a:headEnd type="none" w="med" len="med"/>
              <a:tailEnd type="stealth" w="med" len="med"/>
            </a:ln>
            <a:effectLst>
              <a:outerShdw dist="28398" dir="3806096" algn="ctr" rotWithShape="0">
                <a:schemeClr val="tx1"/>
              </a:outerShdw>
            </a:effectLst>
          </p:spPr>
        </p:sp>
        <p:sp>
          <p:nvSpPr>
            <p:cNvPr id="59409" name="Line 18"/>
            <p:cNvSpPr/>
            <p:nvPr/>
          </p:nvSpPr>
          <p:spPr>
            <a:xfrm flipH="1">
              <a:off x="2216" y="1603"/>
              <a:ext cx="854" cy="252"/>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10" name="Line 19"/>
            <p:cNvSpPr/>
            <p:nvPr/>
          </p:nvSpPr>
          <p:spPr>
            <a:xfrm>
              <a:off x="3652" y="1568"/>
              <a:ext cx="932" cy="215"/>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11" name="Line 20"/>
            <p:cNvSpPr/>
            <p:nvPr/>
          </p:nvSpPr>
          <p:spPr>
            <a:xfrm flipH="1">
              <a:off x="2138" y="2070"/>
              <a:ext cx="2485" cy="1329"/>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12" name="Line 21"/>
            <p:cNvSpPr/>
            <p:nvPr/>
          </p:nvSpPr>
          <p:spPr>
            <a:xfrm flipH="1" flipV="1">
              <a:off x="2216" y="3578"/>
              <a:ext cx="2368" cy="0"/>
            </a:xfrm>
            <a:prstGeom prst="line">
              <a:avLst/>
            </a:prstGeom>
            <a:ln w="44450" cap="flat" cmpd="sng">
              <a:pattFill prst="pct90">
                <a:fgClr>
                  <a:srgbClr val="CC0066"/>
                </a:fgClr>
                <a:bgClr>
                  <a:srgbClr val="FFFFFF"/>
                </a:bgClr>
              </a:pattFill>
              <a:prstDash val="solid"/>
              <a:round/>
              <a:headEnd type="none" w="med" len="med"/>
              <a:tailEnd type="triangle" w="med" len="med"/>
            </a:ln>
            <a:effectLst>
              <a:outerShdw dist="28398" dir="3806096" algn="ctr" rotWithShape="0">
                <a:schemeClr val="tx1"/>
              </a:outerShdw>
            </a:effectLst>
          </p:spPr>
        </p:sp>
        <p:sp>
          <p:nvSpPr>
            <p:cNvPr id="59413" name="Line 22"/>
            <p:cNvSpPr/>
            <p:nvPr/>
          </p:nvSpPr>
          <p:spPr>
            <a:xfrm>
              <a:off x="4895" y="2178"/>
              <a:ext cx="0" cy="1113"/>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14" name="Line 23"/>
            <p:cNvSpPr/>
            <p:nvPr/>
          </p:nvSpPr>
          <p:spPr>
            <a:xfrm>
              <a:off x="1983" y="2213"/>
              <a:ext cx="0" cy="1078"/>
            </a:xfrm>
            <a:prstGeom prst="line">
              <a:avLst/>
            </a:prstGeom>
            <a:ln w="44450" cap="flat" cmpd="sng">
              <a:pattFill prst="pct90">
                <a:fgClr>
                  <a:srgbClr val="CC0066"/>
                </a:fgClr>
                <a:bgClr>
                  <a:srgbClr val="FFFFFF"/>
                </a:bgClr>
              </a:pattFill>
              <a:prstDash val="solid"/>
              <a:round/>
              <a:headEnd type="triangle" w="med" len="med"/>
              <a:tailEnd type="none" w="med" len="med"/>
            </a:ln>
            <a:effectLst>
              <a:outerShdw dist="28398" dir="3806096" algn="ctr" rotWithShape="0">
                <a:schemeClr val="tx1"/>
              </a:outerShdw>
            </a:effectLst>
          </p:spPr>
        </p:sp>
        <p:sp>
          <p:nvSpPr>
            <p:cNvPr id="59415" name="Text Box 24"/>
            <p:cNvSpPr txBox="1"/>
            <p:nvPr/>
          </p:nvSpPr>
          <p:spPr>
            <a:xfrm>
              <a:off x="4575" y="3385"/>
              <a:ext cx="637" cy="288"/>
            </a:xfrm>
            <a:prstGeom prst="rect">
              <a:avLst/>
            </a:prstGeom>
            <a:noFill/>
            <a:ln w="9525">
              <a:noFill/>
            </a:ln>
          </p:spPr>
          <p:txBody>
            <a:bodyPr anchor="t">
              <a:spAutoFit/>
            </a:bodyPr>
            <a:p>
              <a:pPr algn="ctr" eaLnBrk="0" hangingPunct="0">
                <a:spcBef>
                  <a:spcPct val="50000"/>
                </a:spcBef>
              </a:pPr>
              <a:r>
                <a:rPr lang="en-US" altLang="zh-CN" sz="2400" dirty="0">
                  <a:solidFill>
                    <a:srgbClr val="FFFFFF"/>
                  </a:solidFill>
                  <a:latin typeface="Times New Roman" panose="02020603050405020304" pitchFamily="18" charset="0"/>
                  <a:ea typeface="宋体" panose="02010600030101010101" pitchFamily="2" charset="-122"/>
                </a:rPr>
                <a:t>TPS</a:t>
              </a:r>
              <a:endParaRPr lang="en-US" altLang="zh-CN" sz="2400" dirty="0">
                <a:solidFill>
                  <a:srgbClr val="FFFFFF"/>
                </a:solidFill>
                <a:latin typeface="Times New Roman" panose="02020603050405020304" pitchFamily="18" charset="0"/>
                <a:ea typeface="宋体" panose="02010600030101010101" pitchFamily="2" charset="-122"/>
              </a:endParaRPr>
            </a:p>
          </p:txBody>
        </p:sp>
        <p:sp>
          <p:nvSpPr>
            <p:cNvPr id="59416" name="Text Box 25"/>
            <p:cNvSpPr txBox="1"/>
            <p:nvPr/>
          </p:nvSpPr>
          <p:spPr>
            <a:xfrm>
              <a:off x="2448" y="3628"/>
              <a:ext cx="2064" cy="288"/>
            </a:xfrm>
            <a:prstGeom prst="rect">
              <a:avLst/>
            </a:prstGeom>
            <a:noFill/>
            <a:ln w="9525">
              <a:noFill/>
            </a:ln>
          </p:spPr>
          <p:txBody>
            <a:bodyPr anchor="t">
              <a:spAutoFit/>
            </a:bodyPr>
            <a:p>
              <a:pPr algn="ctr" eaLnBrk="0" hangingPunct="0">
                <a:spcBef>
                  <a:spcPct val="50000"/>
                </a:spcBef>
              </a:pPr>
              <a:endParaRPr lang="zh-CN" altLang="en-US" sz="2400" dirty="0">
                <a:latin typeface="Times New Roman" panose="02020603050405020304" pitchFamily="18" charset="0"/>
                <a:ea typeface="宋体" panose="02010600030101010101" pitchFamily="2" charset="-122"/>
              </a:endParaRPr>
            </a:p>
          </p:txBody>
        </p:sp>
      </p:grpSp>
      <p:pic>
        <p:nvPicPr>
          <p:cNvPr id="59417" name="Picture 32" descr="Practice_Splash"/>
          <p:cNvPicPr>
            <a:picLocks noChangeAspect="1"/>
          </p:cNvPicPr>
          <p:nvPr/>
        </p:nvPicPr>
        <p:blipFill>
          <a:blip r:embed="rId3"/>
          <a:stretch>
            <a:fillRect/>
          </a:stretch>
        </p:blipFill>
        <p:spPr>
          <a:xfrm>
            <a:off x="838200" y="1168400"/>
            <a:ext cx="1674813" cy="515620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Picture 5"/>
          <p:cNvPicPr>
            <a:picLocks noChangeAspect="1"/>
          </p:cNvPicPr>
          <p:nvPr/>
        </p:nvPicPr>
        <p:blipFill>
          <a:blip r:embed="rId1"/>
          <a:stretch>
            <a:fillRect/>
          </a:stretch>
        </p:blipFill>
        <p:spPr>
          <a:xfrm>
            <a:off x="838200" y="1190625"/>
            <a:ext cx="4965700" cy="825500"/>
          </a:xfrm>
          <a:prstGeom prst="rect">
            <a:avLst/>
          </a:prstGeom>
          <a:noFill/>
          <a:ln w="9525">
            <a:noFill/>
          </a:ln>
        </p:spPr>
      </p:pic>
      <p:sp>
        <p:nvSpPr>
          <p:cNvPr id="60418" name="Text Box 2"/>
          <p:cNvSpPr txBox="1"/>
          <p:nvPr/>
        </p:nvSpPr>
        <p:spPr>
          <a:xfrm>
            <a:off x="1028700" y="1438275"/>
            <a:ext cx="6848475" cy="366713"/>
          </a:xfrm>
          <a:prstGeom prst="rect">
            <a:avLst/>
          </a:prstGeom>
          <a:noFill/>
          <a:ln w="9525">
            <a:noFill/>
          </a:ln>
        </p:spPr>
        <p:txBody>
          <a:bodyPr anchor="t">
            <a:spAutoFit/>
          </a:bodyPr>
          <a:p>
            <a:pPr eaLnBrk="0" hangingPunct="0">
              <a:spcBef>
                <a:spcPct val="50000"/>
              </a:spcBef>
            </a:pPr>
            <a:endParaRPr lang="zh-CN" altLang="en-US" dirty="0">
              <a:latin typeface="Arial Narrow" panose="020B0606020202030204" pitchFamily="34" charset="0"/>
              <a:ea typeface="宋体" panose="02010600030101010101" pitchFamily="2" charset="-122"/>
            </a:endParaRPr>
          </a:p>
        </p:txBody>
      </p:sp>
      <p:sp>
        <p:nvSpPr>
          <p:cNvPr id="723972" name="Rectangle 4"/>
          <p:cNvSpPr>
            <a:spLocks noChangeArrowheads="1"/>
          </p:cNvSpPr>
          <p:nvPr/>
        </p:nvSpPr>
        <p:spPr bwMode="auto">
          <a:xfrm>
            <a:off x="838200" y="239713"/>
            <a:ext cx="2343150" cy="684213"/>
          </a:xfrm>
          <a:prstGeom prst="rect">
            <a:avLst/>
          </a:prstGeom>
          <a:noFill/>
          <a:ln w="9525">
            <a:noFill/>
            <a:miter lim="800000"/>
          </a:ln>
          <a:effectLst/>
        </p:spPr>
        <p:txBody>
          <a:bodyPr lIns="0" anchor="ctr"/>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n-cs"/>
              </a:rPr>
              <a:t>1.6</a:t>
            </a:r>
            <a:r>
              <a:rPr kumimoji="0" lang="en-US" altLang="zh-CN"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 </a:t>
            </a:r>
            <a:r>
              <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信息系统</a:t>
            </a:r>
            <a:endParaRPr kumimoji="0" lang="zh-CN" altLang="en-US" sz="3000" b="1"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60420" name="Text Box 6"/>
          <p:cNvSpPr txBox="1"/>
          <p:nvPr/>
        </p:nvSpPr>
        <p:spPr>
          <a:xfrm>
            <a:off x="923925" y="1314450"/>
            <a:ext cx="4486275" cy="457200"/>
          </a:xfrm>
          <a:prstGeom prst="rect">
            <a:avLst/>
          </a:prstGeom>
          <a:noFill/>
          <a:ln w="9525">
            <a:noFill/>
          </a:ln>
        </p:spPr>
        <p:txBody>
          <a:bodyPr anchor="t">
            <a:spAutoFit/>
          </a:bodyPr>
          <a:p>
            <a:pPr algn="ctr" eaLnBrk="0" hangingPunct="0">
              <a:spcBef>
                <a:spcPct val="50000"/>
              </a:spcBef>
            </a:pPr>
            <a:r>
              <a:rPr lang="zh-CN" altLang="en-US" sz="2400" dirty="0">
                <a:solidFill>
                  <a:schemeClr val="bg1"/>
                </a:solidFill>
                <a:latin typeface="Arial Narrow" panose="020B0606020202030204" pitchFamily="34" charset="0"/>
                <a:ea typeface="宋体" panose="02010600030101010101" pitchFamily="2" charset="-122"/>
              </a:rPr>
              <a:t>四、信息系统与管理信息系统</a:t>
            </a:r>
            <a:endParaRPr lang="zh-CN" altLang="en-US" sz="2400" dirty="0">
              <a:solidFill>
                <a:schemeClr val="bg1"/>
              </a:solidFill>
              <a:latin typeface="Arial Narrow" panose="020B0606020202030204" pitchFamily="34" charset="0"/>
              <a:ea typeface="宋体" panose="02010600030101010101" pitchFamily="2" charset="-122"/>
            </a:endParaRPr>
          </a:p>
        </p:txBody>
      </p:sp>
      <p:pic>
        <p:nvPicPr>
          <p:cNvPr id="60421" name="Picture 7" descr="logo-winxp_pro"/>
          <p:cNvPicPr>
            <a:picLocks noChangeAspect="1"/>
          </p:cNvPicPr>
          <p:nvPr/>
        </p:nvPicPr>
        <p:blipFill>
          <a:blip r:embed="rId2"/>
          <a:srcRect l="8974" t="7054" r="9906" b="39690"/>
          <a:stretch>
            <a:fillRect/>
          </a:stretch>
        </p:blipFill>
        <p:spPr>
          <a:xfrm>
            <a:off x="7407275" y="1287463"/>
            <a:ext cx="649288" cy="511175"/>
          </a:xfrm>
          <a:prstGeom prst="rect">
            <a:avLst/>
          </a:prstGeom>
          <a:noFill/>
          <a:ln w="9525">
            <a:noFill/>
          </a:ln>
        </p:spPr>
      </p:pic>
      <p:pic>
        <p:nvPicPr>
          <p:cNvPr id="60422" name="Picture 11" descr="board5"/>
          <p:cNvPicPr>
            <a:picLocks noChangeAspect="1"/>
          </p:cNvPicPr>
          <p:nvPr/>
        </p:nvPicPr>
        <p:blipFill>
          <a:blip r:embed="rId3"/>
          <a:stretch>
            <a:fillRect/>
          </a:stretch>
        </p:blipFill>
        <p:spPr>
          <a:xfrm>
            <a:off x="879475" y="1922463"/>
            <a:ext cx="7250113" cy="4308475"/>
          </a:xfrm>
          <a:prstGeom prst="rect">
            <a:avLst/>
          </a:prstGeom>
          <a:noFill/>
          <a:ln w="9525">
            <a:noFill/>
          </a:ln>
        </p:spPr>
      </p:pic>
      <p:sp>
        <p:nvSpPr>
          <p:cNvPr id="60423" name="Text Box 3"/>
          <p:cNvSpPr txBox="1"/>
          <p:nvPr/>
        </p:nvSpPr>
        <p:spPr>
          <a:xfrm>
            <a:off x="1000125" y="1847850"/>
            <a:ext cx="7143750" cy="4473575"/>
          </a:xfrm>
          <a:prstGeom prst="rect">
            <a:avLst/>
          </a:prstGeom>
          <a:noFill/>
          <a:ln w="9525">
            <a:noFill/>
          </a:ln>
        </p:spPr>
        <p:txBody>
          <a:bodyPr anchor="t">
            <a:spAutoFit/>
          </a:bodyPr>
          <a:p>
            <a:pPr eaLnBrk="0" hangingPunct="0">
              <a:lnSpc>
                <a:spcPct val="120000"/>
              </a:lnSpc>
              <a:spcBef>
                <a:spcPct val="50000"/>
              </a:spcBef>
            </a:pPr>
            <a:r>
              <a:rPr lang="zh-CN" altLang="en-US" sz="2400" dirty="0">
                <a:solidFill>
                  <a:schemeClr val="bg1"/>
                </a:solidFill>
                <a:latin typeface="楷体_GB2312" panose="02010609030101010101" pitchFamily="49" charset="-122"/>
                <a:ea typeface="楷体_GB2312" panose="02010609030101010101" pitchFamily="49" charset="-122"/>
              </a:rPr>
              <a:t>    事实上，国内外对信息系统与管理信息系统之间的异同是有不同看法和观点的。一种观点认为管理信息系统是信息系统的一个组成部分，信息系统是整个组织的各种系统的总称，管理信息系统是为管理人员和决系统策者提供日常信息的那一类。另一种看法是组织中的所有信息系统都是管理信息系统，或者信息系统与管理信息系统的含义相同，只是为了避免与其他领域（如电子技术专业）中的信息系统相混淆，选择了在</a:t>
            </a:r>
            <a:r>
              <a:rPr lang="zh-CN" altLang="en-US" sz="2400" dirty="0">
                <a:solidFill>
                  <a:schemeClr val="bg1"/>
                </a:solidFill>
                <a:latin typeface="Times New Roman" panose="02020603050405020304" pitchFamily="18" charset="0"/>
                <a:ea typeface="楷体_GB2312" panose="02010609030101010101" pitchFamily="49" charset="-122"/>
              </a:rPr>
              <a:t>“</a:t>
            </a:r>
            <a:r>
              <a:rPr lang="zh-CN" altLang="en-US" sz="2400" dirty="0">
                <a:solidFill>
                  <a:schemeClr val="bg1"/>
                </a:solidFill>
                <a:latin typeface="楷体_GB2312" panose="02010609030101010101" pitchFamily="49" charset="-122"/>
                <a:ea typeface="楷体_GB2312" panose="02010609030101010101" pitchFamily="49" charset="-122"/>
              </a:rPr>
              <a:t>管理信息系统</a:t>
            </a:r>
            <a:r>
              <a:rPr lang="zh-CN" altLang="en-US" sz="2400" dirty="0">
                <a:solidFill>
                  <a:schemeClr val="bg1"/>
                </a:solidFill>
                <a:latin typeface="Times New Roman" panose="02020603050405020304" pitchFamily="18" charset="0"/>
                <a:ea typeface="楷体_GB2312" panose="02010609030101010101" pitchFamily="49" charset="-122"/>
              </a:rPr>
              <a:t>”</a:t>
            </a:r>
            <a:r>
              <a:rPr lang="zh-CN" altLang="en-US" sz="2400" dirty="0">
                <a:solidFill>
                  <a:schemeClr val="bg1"/>
                </a:solidFill>
                <a:latin typeface="楷体_GB2312" panose="02010609030101010101" pitchFamily="49" charset="-122"/>
                <a:ea typeface="楷体_GB2312" panose="02010609030101010101" pitchFamily="49" charset="-122"/>
              </a:rPr>
              <a:t>教材中不使用</a:t>
            </a:r>
            <a:r>
              <a:rPr lang="zh-CN" altLang="en-US" sz="2400" dirty="0">
                <a:solidFill>
                  <a:schemeClr val="bg1"/>
                </a:solidFill>
                <a:latin typeface="Times New Roman" panose="02020603050405020304" pitchFamily="18" charset="0"/>
                <a:ea typeface="楷体_GB2312" panose="02010609030101010101" pitchFamily="49" charset="-122"/>
              </a:rPr>
              <a:t>“</a:t>
            </a:r>
            <a:r>
              <a:rPr lang="zh-CN" altLang="en-US" sz="2400" dirty="0">
                <a:solidFill>
                  <a:schemeClr val="bg1"/>
                </a:solidFill>
                <a:latin typeface="楷体_GB2312" panose="02010609030101010101" pitchFamily="49" charset="-122"/>
                <a:ea typeface="楷体_GB2312" panose="02010609030101010101" pitchFamily="49" charset="-122"/>
              </a:rPr>
              <a:t>信息系统</a:t>
            </a:r>
            <a:r>
              <a:rPr lang="zh-CN" altLang="en-US" sz="2400" dirty="0">
                <a:solidFill>
                  <a:schemeClr val="bg1"/>
                </a:solidFill>
                <a:latin typeface="Times New Roman" panose="02020603050405020304" pitchFamily="18" charset="0"/>
                <a:ea typeface="楷体_GB2312" panose="02010609030101010101" pitchFamily="49" charset="-122"/>
              </a:rPr>
              <a:t>”</a:t>
            </a:r>
            <a:r>
              <a:rPr lang="zh-CN" altLang="en-US" sz="2400" dirty="0">
                <a:solidFill>
                  <a:schemeClr val="bg1"/>
                </a:solidFill>
                <a:latin typeface="楷体_GB2312" panose="02010609030101010101" pitchFamily="49" charset="-122"/>
                <a:ea typeface="楷体_GB2312" panose="02010609030101010101" pitchFamily="49" charset="-122"/>
              </a:rPr>
              <a:t>一词。</a:t>
            </a:r>
            <a:endParaRPr lang="zh-CN" altLang="en-US" sz="2400" dirty="0">
              <a:solidFill>
                <a:schemeClr val="bg1"/>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3555" name="Rectangle 3"/>
          <p:cNvSpPr>
            <a:spLocks noGrp="1" noChangeArrowheads="1"/>
          </p:cNvSpPr>
          <p:nvPr>
            <p:ph type="title"/>
          </p:nvPr>
        </p:nvSpPr>
        <p:spPr>
          <a:xfrm>
            <a:off x="838200" y="182563"/>
            <a:ext cx="7391400" cy="684213"/>
          </a:xfrm>
        </p:spPr>
        <p:txBody>
          <a:bodyPr vert="horz" wrap="square" lIns="0" tIns="45720" rIns="91440" bIns="45720" numCol="1" anchor="ctr" anchorCtr="0" compatLnSpc="1"/>
          <a:lstStyle/>
          <a:p>
            <a:pPr marL="0" marR="0" lvl="0" indent="0" algn="l" defTabSz="914400" rtl="0" eaLnBrk="0" fontAlgn="base" latinLnBrk="0" hangingPunct="0">
              <a:lnSpc>
                <a:spcPct val="80000"/>
              </a:lnSpc>
              <a:spcBef>
                <a:spcPct val="0"/>
              </a:spcBef>
              <a:spcAft>
                <a:spcPct val="0"/>
              </a:spcAft>
              <a:buClr>
                <a:srgbClr val="DC0081"/>
              </a:buClr>
              <a:buSzTx/>
              <a:buFont typeface="Wingdings" panose="05000000000000000000" pitchFamily="2" charset="2"/>
              <a:buNone/>
              <a:defRPr/>
            </a:pPr>
            <a:r>
              <a:rPr kumimoji="0" lang="en-US" altLang="zh-CN" sz="3000" b="1" i="0" u="none" strike="noStrike" kern="0" cap="none" spc="0" normalizeH="0" baseline="0" noProof="0" smtClean="0">
                <a:ln>
                  <a:noFill/>
                </a:ln>
                <a:solidFill>
                  <a:srgbClr val="0000FF"/>
                </a:solidFill>
                <a:effectLst>
                  <a:outerShdw blurRad="38100" dist="38100" dir="2700000" algn="tl">
                    <a:srgbClr val="C0C0C0"/>
                  </a:outerShdw>
                </a:effectLst>
                <a:uLnTx/>
                <a:uFillTx/>
                <a:latin typeface="Times New Roman" panose="02020603050405020304" pitchFamily="18" charset="0"/>
                <a:ea typeface="楷体_GB2312" panose="02010609030101010101" pitchFamily="49" charset="-122"/>
                <a:cs typeface="+mj-cs"/>
              </a:rPr>
              <a:t>1.1 </a:t>
            </a:r>
            <a:r>
              <a:rPr kumimoji="0" lang="zh-CN" altLang="en-US" sz="3000" b="1" i="0" u="none" strike="noStrike" kern="0" cap="none" spc="0" normalizeH="0" baseline="0" noProof="0" smtClean="0">
                <a:ln>
                  <a:noFill/>
                </a:ln>
                <a:solidFill>
                  <a:srgbClr val="0000FF"/>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信息的概念和特性</a:t>
            </a:r>
            <a:r>
              <a:rPr kumimoji="0" lang="zh-CN" altLang="en-US" sz="3000" b="1" i="0" u="none" strike="noStrike" kern="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j-cs"/>
              </a:rPr>
              <a:t> </a:t>
            </a:r>
            <a:endParaRPr kumimoji="0" lang="zh-CN" altLang="en-US" sz="3000" b="1" i="0" u="none" strike="noStrike" kern="0" cap="none" spc="0" normalizeH="0" baseline="0" noProof="0" smtClean="0">
              <a:ln>
                <a:noFill/>
              </a:ln>
              <a:solidFill>
                <a:srgbClr val="0000FF"/>
              </a:solidFill>
              <a:effectLst>
                <a:outerShdw blurRad="38100" dist="38100" dir="2700000" algn="tl">
                  <a:srgbClr val="C0C0C0"/>
                </a:outerShdw>
              </a:effectLst>
              <a:uLnTx/>
              <a:uFillTx/>
              <a:latin typeface="楷体_GB2312" panose="02010609030101010101" pitchFamily="49" charset="-122"/>
              <a:ea typeface="楷体_GB2312" panose="02010609030101010101" pitchFamily="49" charset="-122"/>
              <a:cs typeface="+mj-cs"/>
            </a:endParaRPr>
          </a:p>
        </p:txBody>
      </p:sp>
      <p:pic>
        <p:nvPicPr>
          <p:cNvPr id="11266" name="Picture 6" descr="Paper Globe"/>
          <p:cNvPicPr>
            <a:picLocks noChangeAspect="1"/>
          </p:cNvPicPr>
          <p:nvPr/>
        </p:nvPicPr>
        <p:blipFill>
          <a:blip r:embed="rId1"/>
          <a:stretch>
            <a:fillRect/>
          </a:stretch>
        </p:blipFill>
        <p:spPr>
          <a:xfrm>
            <a:off x="3933825" y="2892425"/>
            <a:ext cx="4248150" cy="3228975"/>
          </a:xfrm>
          <a:prstGeom prst="rect">
            <a:avLst/>
          </a:prstGeom>
          <a:noFill/>
          <a:ln w="9525">
            <a:noFill/>
          </a:ln>
        </p:spPr>
      </p:pic>
      <p:graphicFrame>
        <p:nvGraphicFramePr>
          <p:cNvPr id="11267" name="Object 11"/>
          <p:cNvGraphicFramePr/>
          <p:nvPr/>
        </p:nvGraphicFramePr>
        <p:xfrm>
          <a:off x="3340100" y="1257300"/>
          <a:ext cx="2746375" cy="1666875"/>
        </p:xfrm>
        <a:graphic>
          <a:graphicData uri="http://schemas.openxmlformats.org/presentationml/2006/ole">
            <mc:AlternateContent xmlns:mc="http://schemas.openxmlformats.org/markup-compatibility/2006">
              <mc:Choice xmlns:v="urn:schemas-microsoft-com:vml" Requires="v">
                <p:oleObj spid="_x0000_s3078" name="" r:id="rId2" imgW="4432300" imgH="3200400" progId="CorelPhotoPaint.Image.8">
                  <p:embed/>
                </p:oleObj>
              </mc:Choice>
              <mc:Fallback>
                <p:oleObj name="" r:id="rId2" imgW="4432300" imgH="3200400" progId="CorelPhotoPaint.Image.8">
                  <p:embed/>
                  <p:pic>
                    <p:nvPicPr>
                      <p:cNvPr id="0" name="图片 3077"/>
                      <p:cNvPicPr/>
                      <p:nvPr/>
                    </p:nvPicPr>
                    <p:blipFill>
                      <a:blip r:embed="rId3"/>
                      <a:stretch>
                        <a:fillRect/>
                      </a:stretch>
                    </p:blipFill>
                    <p:spPr>
                      <a:xfrm>
                        <a:off x="3340100" y="1257300"/>
                        <a:ext cx="2746375" cy="1666875"/>
                      </a:xfrm>
                      <a:prstGeom prst="rect">
                        <a:avLst/>
                      </a:prstGeom>
                      <a:noFill/>
                      <a:ln w="38100">
                        <a:noFill/>
                        <a:miter/>
                      </a:ln>
                    </p:spPr>
                  </p:pic>
                </p:oleObj>
              </mc:Fallback>
            </mc:AlternateContent>
          </a:graphicData>
        </a:graphic>
      </p:graphicFrame>
      <p:pic>
        <p:nvPicPr>
          <p:cNvPr id="11268" name="Picture 12"/>
          <p:cNvPicPr>
            <a:picLocks noChangeAspect="1"/>
          </p:cNvPicPr>
          <p:nvPr/>
        </p:nvPicPr>
        <p:blipFill>
          <a:blip r:embed="rId4"/>
          <a:stretch>
            <a:fillRect/>
          </a:stretch>
        </p:blipFill>
        <p:spPr>
          <a:xfrm>
            <a:off x="6156325" y="1222375"/>
            <a:ext cx="1981200" cy="1744663"/>
          </a:xfrm>
          <a:prstGeom prst="rect">
            <a:avLst/>
          </a:prstGeom>
          <a:noFill/>
          <a:ln w="9525">
            <a:noFill/>
          </a:ln>
        </p:spPr>
      </p:pic>
      <p:pic>
        <p:nvPicPr>
          <p:cNvPr id="11269" name="Picture 13"/>
          <p:cNvPicPr>
            <a:picLocks noChangeAspect="1"/>
          </p:cNvPicPr>
          <p:nvPr/>
        </p:nvPicPr>
        <p:blipFill>
          <a:blip r:embed="rId5"/>
          <a:stretch>
            <a:fillRect/>
          </a:stretch>
        </p:blipFill>
        <p:spPr>
          <a:xfrm>
            <a:off x="906463" y="3467100"/>
            <a:ext cx="2151062" cy="1270000"/>
          </a:xfrm>
          <a:prstGeom prst="rect">
            <a:avLst/>
          </a:prstGeom>
          <a:noFill/>
          <a:ln w="12700">
            <a:noFill/>
          </a:ln>
        </p:spPr>
      </p:pic>
      <p:pic>
        <p:nvPicPr>
          <p:cNvPr id="11270" name="Picture 16" descr="Global01"/>
          <p:cNvPicPr>
            <a:picLocks noChangeAspect="1"/>
          </p:cNvPicPr>
          <p:nvPr/>
        </p:nvPicPr>
        <p:blipFill>
          <a:blip r:embed="rId6"/>
          <a:stretch>
            <a:fillRect/>
          </a:stretch>
        </p:blipFill>
        <p:spPr>
          <a:xfrm>
            <a:off x="3286125" y="3219450"/>
            <a:ext cx="858838" cy="862013"/>
          </a:xfrm>
          <a:prstGeom prst="rect">
            <a:avLst/>
          </a:prstGeom>
          <a:noFill/>
          <a:ln w="9525">
            <a:noFill/>
          </a:ln>
        </p:spPr>
      </p:pic>
      <p:pic>
        <p:nvPicPr>
          <p:cNvPr id="11271" name="Picture 19"/>
          <p:cNvPicPr>
            <a:picLocks noChangeAspect="1"/>
          </p:cNvPicPr>
          <p:nvPr/>
        </p:nvPicPr>
        <p:blipFill>
          <a:blip r:embed="rId7">
            <a:lum bright="-6000"/>
          </a:blip>
          <a:stretch>
            <a:fillRect/>
          </a:stretch>
        </p:blipFill>
        <p:spPr>
          <a:xfrm>
            <a:off x="1016000" y="2266950"/>
            <a:ext cx="2084388" cy="1016000"/>
          </a:xfrm>
          <a:prstGeom prst="rect">
            <a:avLst/>
          </a:prstGeom>
          <a:noFill/>
          <a:ln w="9525">
            <a:noFill/>
          </a:ln>
        </p:spPr>
      </p:pic>
      <p:grpSp>
        <p:nvGrpSpPr>
          <p:cNvPr id="11272" name="Group 20"/>
          <p:cNvGrpSpPr/>
          <p:nvPr/>
        </p:nvGrpSpPr>
        <p:grpSpPr>
          <a:xfrm>
            <a:off x="911225" y="4833938"/>
            <a:ext cx="2170113" cy="1325562"/>
            <a:chOff x="2087" y="954"/>
            <a:chExt cx="1298" cy="918"/>
          </a:xfrm>
        </p:grpSpPr>
        <p:pic>
          <p:nvPicPr>
            <p:cNvPr id="11273" name="Picture 21"/>
            <p:cNvPicPr>
              <a:picLocks noChangeAspect="1"/>
            </p:cNvPicPr>
            <p:nvPr/>
          </p:nvPicPr>
          <p:blipFill>
            <a:blip r:embed="rId8"/>
            <a:stretch>
              <a:fillRect/>
            </a:stretch>
          </p:blipFill>
          <p:spPr>
            <a:xfrm>
              <a:off x="2087" y="954"/>
              <a:ext cx="1298" cy="918"/>
            </a:xfrm>
            <a:prstGeom prst="rect">
              <a:avLst/>
            </a:prstGeom>
            <a:noFill/>
            <a:ln w="12700">
              <a:noFill/>
            </a:ln>
          </p:spPr>
        </p:pic>
        <p:pic>
          <p:nvPicPr>
            <p:cNvPr id="11274" name="Picture 22" descr="Passport"/>
            <p:cNvPicPr>
              <a:picLocks noChangeAspect="1"/>
            </p:cNvPicPr>
            <p:nvPr/>
          </p:nvPicPr>
          <p:blipFill>
            <a:blip r:embed="rId9"/>
            <a:stretch>
              <a:fillRect/>
            </a:stretch>
          </p:blipFill>
          <p:spPr>
            <a:xfrm>
              <a:off x="2120" y="1272"/>
              <a:ext cx="816" cy="268"/>
            </a:xfrm>
            <a:prstGeom prst="rect">
              <a:avLst/>
            </a:prstGeom>
            <a:noFill/>
            <a:ln w="9525">
              <a:noFill/>
            </a:ln>
          </p:spPr>
        </p:pic>
      </p:grpSp>
      <p:pic>
        <p:nvPicPr>
          <p:cNvPr id="11275" name="Picture 24" descr="地球图"/>
          <p:cNvPicPr>
            <a:picLocks noChangeAspect="1"/>
          </p:cNvPicPr>
          <p:nvPr/>
        </p:nvPicPr>
        <p:blipFill>
          <a:blip r:embed="rId10"/>
          <a:stretch>
            <a:fillRect/>
          </a:stretch>
        </p:blipFill>
        <p:spPr>
          <a:xfrm>
            <a:off x="7131050" y="5286375"/>
            <a:ext cx="977900" cy="952500"/>
          </a:xfrm>
          <a:prstGeom prst="rect">
            <a:avLst/>
          </a:prstGeom>
          <a:noFill/>
          <a:ln w="9525">
            <a:noFill/>
          </a:ln>
        </p:spPr>
      </p:pic>
      <p:pic>
        <p:nvPicPr>
          <p:cNvPr id="11276" name="Picture 29" descr="Site01"/>
          <p:cNvPicPr>
            <a:picLocks noChangeAspect="1"/>
          </p:cNvPicPr>
          <p:nvPr/>
        </p:nvPicPr>
        <p:blipFill>
          <a:blip r:embed="rId11"/>
          <a:stretch>
            <a:fillRect/>
          </a:stretch>
        </p:blipFill>
        <p:spPr>
          <a:xfrm>
            <a:off x="949325" y="1270000"/>
            <a:ext cx="2289175" cy="949325"/>
          </a:xfrm>
          <a:prstGeom prst="rect">
            <a:avLst/>
          </a:prstGeom>
          <a:noFill/>
          <a:ln w="9525">
            <a:noFill/>
          </a:ln>
        </p:spPr>
      </p:pic>
      <p:sp>
        <p:nvSpPr>
          <p:cNvPr id="663582" name="Text Box 30"/>
          <p:cNvSpPr txBox="1">
            <a:spLocks noChangeArrowheads="1"/>
          </p:cNvSpPr>
          <p:nvPr/>
        </p:nvSpPr>
        <p:spPr bwMode="auto">
          <a:xfrm>
            <a:off x="1127125" y="1568450"/>
            <a:ext cx="2070100" cy="433388"/>
          </a:xfrm>
          <a:prstGeom prst="rect">
            <a:avLst/>
          </a:prstGeom>
          <a:noFill/>
          <a:ln w="9525">
            <a:noFill/>
            <a:miter lim="800000"/>
          </a:ln>
          <a:effectLst>
            <a:outerShdw dist="35921" dir="2700000" algn="ctr" rotWithShape="0">
              <a:srgbClr val="AFAFAF"/>
            </a:outerShdw>
          </a:effectLst>
        </p:spPr>
        <p:txBody>
          <a:bodyPr>
            <a:spAutoFit/>
          </a:bodyPr>
          <a:lstStyle/>
          <a:p>
            <a:pPr marR="0" algn="ctr" defTabSz="914400" eaLnBrk="0" hangingPunct="0">
              <a:lnSpc>
                <a:spcPct val="80000"/>
              </a:lnSpc>
              <a:spcBef>
                <a:spcPct val="50000"/>
              </a:spcBef>
              <a:buClrTx/>
              <a:buSzTx/>
              <a:buFontTx/>
              <a:defRPr/>
            </a:pPr>
            <a:r>
              <a:rPr kumimoji="0" lang="zh-CN" altLang="en-US" sz="2800" kern="1200" cap="none" spc="0" normalizeH="0" baseline="0" noProof="0" smtClean="0">
                <a:solidFill>
                  <a:srgbClr val="1A8B17"/>
                </a:solidFill>
                <a:effectLst>
                  <a:outerShdw blurRad="38100" dist="38100" dir="2700000" algn="tl">
                    <a:srgbClr val="C0C0C0"/>
                  </a:outerShdw>
                </a:effectLst>
                <a:latin typeface="Arial Narrow" panose="020B0606020202030204" pitchFamily="34" charset="0"/>
                <a:ea typeface="华文行楷" panose="02010800040101010101" pitchFamily="2" charset="-122"/>
                <a:cs typeface="+mn-cs"/>
              </a:rPr>
              <a:t>数字地球</a:t>
            </a:r>
            <a:endParaRPr kumimoji="0" lang="zh-CN" altLang="en-US" sz="2800" kern="1200" cap="none" spc="0" normalizeH="0" baseline="0" noProof="0" smtClean="0">
              <a:solidFill>
                <a:srgbClr val="1A8B17"/>
              </a:solidFill>
              <a:effectLst>
                <a:outerShdw blurRad="38100" dist="38100" dir="2700000" algn="tl">
                  <a:srgbClr val="C0C0C0"/>
                </a:outerShdw>
              </a:effectLst>
              <a:latin typeface="Arial Narrow" panose="020B0606020202030204" pitchFamily="34" charset="0"/>
              <a:ea typeface="华文行楷" panose="02010800040101010101" pitchFamily="2" charset="-122"/>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Picture 4" descr="graphic-enterprise"/>
          <p:cNvPicPr>
            <a:picLocks noChangeAspect="1"/>
          </p:cNvPicPr>
          <p:nvPr/>
        </p:nvPicPr>
        <p:blipFill>
          <a:blip r:embed="rId1"/>
          <a:stretch>
            <a:fillRect/>
          </a:stretch>
        </p:blipFill>
        <p:spPr>
          <a:xfrm>
            <a:off x="152400" y="609600"/>
            <a:ext cx="9144000" cy="6007100"/>
          </a:xfrm>
          <a:prstGeom prst="rect">
            <a:avLst/>
          </a:prstGeom>
          <a:noFill/>
          <a:ln w="9525">
            <a:noFill/>
          </a:ln>
        </p:spPr>
      </p:pic>
      <p:sp>
        <p:nvSpPr>
          <p:cNvPr id="12290" name="Rectangle 2"/>
          <p:cNvSpPr>
            <a:spLocks noGrp="1"/>
          </p:cNvSpPr>
          <p:nvPr>
            <p:ph type="title"/>
          </p:nvPr>
        </p:nvSpPr>
        <p:spPr>
          <a:xfrm>
            <a:off x="838200" y="277813"/>
            <a:ext cx="7391400" cy="684212"/>
          </a:xfrm>
          <a:ln/>
        </p:spPr>
        <p:txBody>
          <a:bodyPr vert="horz" wrap="square" lIns="0" tIns="45720" rIns="91440" bIns="45720" anchor="ctr"/>
          <a:p>
            <a:r>
              <a:rPr lang="zh-CN" altLang="en-US" dirty="0">
                <a:solidFill>
                  <a:srgbClr val="D60093"/>
                </a:solidFill>
                <a:latin typeface="Bosis for Agfa Bold"/>
                <a:ea typeface="华文行楷" panose="02010800040101010101" pitchFamily="2" charset="-122"/>
              </a:rPr>
              <a:t>数字化印刷工厂</a:t>
            </a:r>
            <a:endParaRPr lang="zh-CN" altLang="en-US" dirty="0">
              <a:solidFill>
                <a:srgbClr val="D60093"/>
              </a:solidFill>
              <a:latin typeface="Bosis for Agfa Bold"/>
              <a:ea typeface="华文行楷" panose="02010800040101010101" pitchFamily="2" charset="-122"/>
            </a:endParaRPr>
          </a:p>
        </p:txBody>
      </p:sp>
      <p:sp>
        <p:nvSpPr>
          <p:cNvPr id="12291" name="Rectangle 8"/>
          <p:cNvSpPr/>
          <p:nvPr/>
        </p:nvSpPr>
        <p:spPr>
          <a:xfrm>
            <a:off x="8675688" y="5753100"/>
            <a:ext cx="914400" cy="914400"/>
          </a:xfrm>
          <a:prstGeom prst="rect">
            <a:avLst/>
          </a:prstGeom>
          <a:noFill/>
          <a:ln w="12700">
            <a:noFill/>
          </a:ln>
        </p:spPr>
        <p:txBody>
          <a:bodyPr wrap="none" lIns="90488" tIns="44450" rIns="90488" bIns="44450" anchor="ctr"/>
          <a:p>
            <a:pPr algn="ctr" eaLnBrk="0" hangingPunct="0"/>
            <a:endParaRPr lang="zh-CN" altLang="en-US" dirty="0">
              <a:latin typeface="Arial Narrow" panose="020B0606020202030204" pitchFamily="34" charset="0"/>
            </a:endParaRPr>
          </a:p>
        </p:txBody>
      </p:sp>
      <p:pic>
        <p:nvPicPr>
          <p:cNvPr id="12292" name="Picture 24" descr="jx7"/>
          <p:cNvPicPr>
            <a:picLocks noChangeAspect="1"/>
          </p:cNvPicPr>
          <p:nvPr/>
        </p:nvPicPr>
        <p:blipFill>
          <a:blip r:embed="rId2"/>
          <a:stretch>
            <a:fillRect/>
          </a:stretch>
        </p:blipFill>
        <p:spPr>
          <a:xfrm>
            <a:off x="3524250" y="180975"/>
            <a:ext cx="752475" cy="6762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Picture 1028"/>
          <p:cNvPicPr>
            <a:picLocks noChangeAspect="1"/>
          </p:cNvPicPr>
          <p:nvPr/>
        </p:nvPicPr>
        <p:blipFill>
          <a:blip r:embed="rId1"/>
          <a:stretch>
            <a:fillRect/>
          </a:stretch>
        </p:blipFill>
        <p:spPr>
          <a:xfrm>
            <a:off x="2466975" y="2543175"/>
            <a:ext cx="1138238" cy="1804988"/>
          </a:xfrm>
          <a:prstGeom prst="rect">
            <a:avLst/>
          </a:prstGeom>
          <a:noFill/>
          <a:ln w="38100">
            <a:noFill/>
          </a:ln>
        </p:spPr>
      </p:pic>
      <p:pic>
        <p:nvPicPr>
          <p:cNvPr id="14338" name="Picture 1031" descr="best_road_big"/>
          <p:cNvPicPr>
            <a:picLocks noChangeAspect="1"/>
          </p:cNvPicPr>
          <p:nvPr/>
        </p:nvPicPr>
        <p:blipFill>
          <a:blip r:embed="rId2"/>
          <a:stretch>
            <a:fillRect/>
          </a:stretch>
        </p:blipFill>
        <p:spPr>
          <a:xfrm>
            <a:off x="6342063" y="1270000"/>
            <a:ext cx="1663700" cy="1968500"/>
          </a:xfrm>
          <a:prstGeom prst="rect">
            <a:avLst/>
          </a:prstGeom>
          <a:noFill/>
          <a:ln w="9525">
            <a:noFill/>
          </a:ln>
        </p:spPr>
      </p:pic>
      <p:pic>
        <p:nvPicPr>
          <p:cNvPr id="14339" name="Picture 1026" descr="eBook"/>
          <p:cNvPicPr>
            <a:picLocks noChangeAspect="1"/>
          </p:cNvPicPr>
          <p:nvPr/>
        </p:nvPicPr>
        <p:blipFill>
          <a:blip r:embed="rId3"/>
          <a:stretch>
            <a:fillRect/>
          </a:stretch>
        </p:blipFill>
        <p:spPr>
          <a:xfrm>
            <a:off x="2528888" y="4391025"/>
            <a:ext cx="1595437" cy="1752600"/>
          </a:xfrm>
          <a:prstGeom prst="rect">
            <a:avLst/>
          </a:prstGeom>
          <a:noFill/>
          <a:ln w="9525">
            <a:noFill/>
          </a:ln>
        </p:spPr>
      </p:pic>
      <p:pic>
        <p:nvPicPr>
          <p:cNvPr id="14340" name="Picture 1027" descr="Nokia_phone"/>
          <p:cNvPicPr>
            <a:picLocks noChangeAspect="1"/>
          </p:cNvPicPr>
          <p:nvPr/>
        </p:nvPicPr>
        <p:blipFill>
          <a:blip r:embed="rId4"/>
          <a:stretch>
            <a:fillRect/>
          </a:stretch>
        </p:blipFill>
        <p:spPr>
          <a:xfrm>
            <a:off x="3895725" y="2638425"/>
            <a:ext cx="1373188" cy="2705100"/>
          </a:xfrm>
          <a:prstGeom prst="rect">
            <a:avLst/>
          </a:prstGeom>
          <a:noFill/>
          <a:ln w="9525">
            <a:noFill/>
          </a:ln>
        </p:spPr>
      </p:pic>
      <p:pic>
        <p:nvPicPr>
          <p:cNvPr id="14341" name="Picture 1036" descr="Motorola Timeport P8167 cell phone"/>
          <p:cNvPicPr>
            <a:picLocks noChangeAspect="1"/>
          </p:cNvPicPr>
          <p:nvPr/>
        </p:nvPicPr>
        <p:blipFill>
          <a:blip r:embed="rId5">
            <a:clrChange>
              <a:clrFrom>
                <a:srgbClr val="000000"/>
              </a:clrFrom>
              <a:clrTo>
                <a:srgbClr val="000000">
                  <a:alpha val="0"/>
                </a:srgbClr>
              </a:clrTo>
            </a:clrChange>
            <a:lum bright="12000" contrast="6000"/>
          </a:blip>
          <a:stretch>
            <a:fillRect/>
          </a:stretch>
        </p:blipFill>
        <p:spPr>
          <a:xfrm>
            <a:off x="3371850" y="1363663"/>
            <a:ext cx="650875" cy="1195387"/>
          </a:xfrm>
          <a:prstGeom prst="rect">
            <a:avLst/>
          </a:prstGeom>
          <a:noFill/>
          <a:ln w="9525">
            <a:noFill/>
          </a:ln>
        </p:spPr>
      </p:pic>
      <p:pic>
        <p:nvPicPr>
          <p:cNvPr id="14342" name="Picture 1037" descr="I-Jam MPS player - red"/>
          <p:cNvPicPr>
            <a:picLocks noChangeAspect="1"/>
          </p:cNvPicPr>
          <p:nvPr/>
        </p:nvPicPr>
        <p:blipFill>
          <a:blip r:embed="rId6">
            <a:clrChange>
              <a:clrFrom>
                <a:srgbClr val="000000"/>
              </a:clrFrom>
              <a:clrTo>
                <a:srgbClr val="000000">
                  <a:alpha val="0"/>
                </a:srgbClr>
              </a:clrTo>
            </a:clrChange>
            <a:lum bright="6000" contrast="17999"/>
          </a:blip>
          <a:stretch>
            <a:fillRect/>
          </a:stretch>
        </p:blipFill>
        <p:spPr>
          <a:xfrm>
            <a:off x="5072063" y="1614488"/>
            <a:ext cx="433387" cy="944562"/>
          </a:xfrm>
          <a:prstGeom prst="rect">
            <a:avLst/>
          </a:prstGeom>
          <a:noFill/>
          <a:ln w="9525">
            <a:noFill/>
          </a:ln>
        </p:spPr>
      </p:pic>
      <p:pic>
        <p:nvPicPr>
          <p:cNvPr id="14343" name="Picture 1038" descr="Panja ViewPort"/>
          <p:cNvPicPr>
            <a:picLocks noChangeAspect="1"/>
          </p:cNvPicPr>
          <p:nvPr/>
        </p:nvPicPr>
        <p:blipFill>
          <a:blip r:embed="rId7">
            <a:clrChange>
              <a:clrFrom>
                <a:srgbClr val="000000"/>
              </a:clrFrom>
              <a:clrTo>
                <a:srgbClr val="000000">
                  <a:alpha val="0"/>
                </a:srgbClr>
              </a:clrTo>
            </a:clrChange>
            <a:lum bright="6000" contrast="24000"/>
          </a:blip>
          <a:srcRect t="13426" r="40393" b="6013"/>
          <a:stretch>
            <a:fillRect/>
          </a:stretch>
        </p:blipFill>
        <p:spPr>
          <a:xfrm>
            <a:off x="5481638" y="1328738"/>
            <a:ext cx="881062" cy="877887"/>
          </a:xfrm>
          <a:prstGeom prst="rect">
            <a:avLst/>
          </a:prstGeom>
          <a:noFill/>
          <a:ln w="9525">
            <a:noFill/>
          </a:ln>
        </p:spPr>
      </p:pic>
      <p:pic>
        <p:nvPicPr>
          <p:cNvPr id="14344" name="Picture 1040" descr="Stinger Prototype_1_10-00"/>
          <p:cNvPicPr>
            <a:picLocks noChangeAspect="1"/>
          </p:cNvPicPr>
          <p:nvPr/>
        </p:nvPicPr>
        <p:blipFill>
          <a:blip r:embed="rId8"/>
          <a:stretch>
            <a:fillRect/>
          </a:stretch>
        </p:blipFill>
        <p:spPr>
          <a:xfrm>
            <a:off x="2098675" y="1343025"/>
            <a:ext cx="501650" cy="1216025"/>
          </a:xfrm>
          <a:prstGeom prst="rect">
            <a:avLst/>
          </a:prstGeom>
          <a:noFill/>
          <a:ln w="9525">
            <a:noFill/>
          </a:ln>
        </p:spPr>
      </p:pic>
      <p:pic>
        <p:nvPicPr>
          <p:cNvPr id="14345" name="Picture 1042" descr="MS Tablet docked"/>
          <p:cNvPicPr>
            <a:picLocks noChangeAspect="1"/>
          </p:cNvPicPr>
          <p:nvPr/>
        </p:nvPicPr>
        <p:blipFill>
          <a:blip r:embed="rId9"/>
          <a:stretch>
            <a:fillRect/>
          </a:stretch>
        </p:blipFill>
        <p:spPr>
          <a:xfrm>
            <a:off x="949325" y="1392238"/>
            <a:ext cx="1030288" cy="1166812"/>
          </a:xfrm>
          <a:prstGeom prst="rect">
            <a:avLst/>
          </a:prstGeom>
          <a:noFill/>
          <a:ln w="9525">
            <a:noFill/>
          </a:ln>
        </p:spPr>
      </p:pic>
      <p:grpSp>
        <p:nvGrpSpPr>
          <p:cNvPr id="14346" name="Group 1043"/>
          <p:cNvGrpSpPr/>
          <p:nvPr/>
        </p:nvGrpSpPr>
        <p:grpSpPr>
          <a:xfrm>
            <a:off x="2719388" y="1484313"/>
            <a:ext cx="531812" cy="1074737"/>
            <a:chOff x="2130" y="817"/>
            <a:chExt cx="319" cy="486"/>
          </a:xfrm>
        </p:grpSpPr>
        <p:pic>
          <p:nvPicPr>
            <p:cNvPr id="14347" name="Picture 1044" descr="Compaq ipaq Pocket PC front"/>
            <p:cNvPicPr>
              <a:picLocks noChangeAspect="1"/>
            </p:cNvPicPr>
            <p:nvPr/>
          </p:nvPicPr>
          <p:blipFill>
            <a:blip r:embed="rId10">
              <a:clrChange>
                <a:clrFrom>
                  <a:srgbClr val="000000"/>
                </a:clrFrom>
                <a:clrTo>
                  <a:srgbClr val="000000">
                    <a:alpha val="0"/>
                  </a:srgbClr>
                </a:clrTo>
              </a:clrChange>
            </a:blip>
            <a:stretch>
              <a:fillRect/>
            </a:stretch>
          </p:blipFill>
          <p:spPr>
            <a:xfrm>
              <a:off x="2130" y="817"/>
              <a:ext cx="319" cy="486"/>
            </a:xfrm>
            <a:prstGeom prst="rect">
              <a:avLst/>
            </a:prstGeom>
            <a:noFill/>
            <a:ln w="9525">
              <a:noFill/>
            </a:ln>
          </p:spPr>
        </p:pic>
        <p:pic>
          <p:nvPicPr>
            <p:cNvPr id="14348" name="Picture 1045" descr="msnbc pocket"/>
            <p:cNvPicPr>
              <a:picLocks noChangeAspect="1"/>
            </p:cNvPicPr>
            <p:nvPr/>
          </p:nvPicPr>
          <p:blipFill>
            <a:blip r:embed="rId11"/>
            <a:stretch>
              <a:fillRect/>
            </a:stretch>
          </p:blipFill>
          <p:spPr>
            <a:xfrm>
              <a:off x="2182" y="886"/>
              <a:ext cx="213" cy="281"/>
            </a:xfrm>
            <a:prstGeom prst="rect">
              <a:avLst/>
            </a:prstGeom>
            <a:noFill/>
            <a:ln w="9525">
              <a:noFill/>
            </a:ln>
          </p:spPr>
        </p:pic>
      </p:grpSp>
      <p:pic>
        <p:nvPicPr>
          <p:cNvPr id="14349" name="Picture 1046"/>
          <p:cNvPicPr>
            <a:picLocks noChangeAspect="1"/>
          </p:cNvPicPr>
          <p:nvPr/>
        </p:nvPicPr>
        <p:blipFill>
          <a:blip r:embed="rId12"/>
          <a:stretch>
            <a:fillRect/>
          </a:stretch>
        </p:blipFill>
        <p:spPr>
          <a:xfrm>
            <a:off x="962025" y="3962400"/>
            <a:ext cx="1619250" cy="2066925"/>
          </a:xfrm>
          <a:prstGeom prst="rect">
            <a:avLst/>
          </a:prstGeom>
          <a:noFill/>
          <a:ln w="9525">
            <a:noFill/>
          </a:ln>
        </p:spPr>
      </p:pic>
      <p:pic>
        <p:nvPicPr>
          <p:cNvPr id="14350" name="Picture 1050" descr="电子字典"/>
          <p:cNvPicPr>
            <a:picLocks noChangeAspect="1"/>
          </p:cNvPicPr>
          <p:nvPr/>
        </p:nvPicPr>
        <p:blipFill>
          <a:blip r:embed="rId13"/>
          <a:stretch>
            <a:fillRect/>
          </a:stretch>
        </p:blipFill>
        <p:spPr>
          <a:xfrm>
            <a:off x="6591300" y="5086350"/>
            <a:ext cx="1543050" cy="1030288"/>
          </a:xfrm>
          <a:prstGeom prst="rect">
            <a:avLst/>
          </a:prstGeom>
          <a:noFill/>
          <a:ln w="9525">
            <a:noFill/>
          </a:ln>
        </p:spPr>
      </p:pic>
      <p:pic>
        <p:nvPicPr>
          <p:cNvPr id="14351" name="Picture 1051" descr="Compaq ipaq Pocket PC front"/>
          <p:cNvPicPr>
            <a:picLocks noChangeAspect="1"/>
          </p:cNvPicPr>
          <p:nvPr/>
        </p:nvPicPr>
        <p:blipFill>
          <a:blip r:embed="rId14">
            <a:clrChange>
              <a:clrFrom>
                <a:srgbClr val="000000"/>
              </a:clrFrom>
              <a:clrTo>
                <a:srgbClr val="000000">
                  <a:alpha val="0"/>
                </a:srgbClr>
              </a:clrTo>
            </a:clrChange>
          </a:blip>
          <a:stretch>
            <a:fillRect/>
          </a:stretch>
        </p:blipFill>
        <p:spPr>
          <a:xfrm rot="319365">
            <a:off x="1281113" y="2603500"/>
            <a:ext cx="784225" cy="1023938"/>
          </a:xfrm>
          <a:prstGeom prst="rect">
            <a:avLst/>
          </a:prstGeom>
          <a:noFill/>
          <a:ln w="9525">
            <a:noFill/>
          </a:ln>
        </p:spPr>
      </p:pic>
      <p:pic>
        <p:nvPicPr>
          <p:cNvPr id="14352" name="Picture 1052" descr="d1 拷贝+"/>
          <p:cNvPicPr>
            <a:picLocks noChangeAspect="1"/>
          </p:cNvPicPr>
          <p:nvPr/>
        </p:nvPicPr>
        <p:blipFill>
          <a:blip r:embed="rId15"/>
          <a:stretch>
            <a:fillRect/>
          </a:stretch>
        </p:blipFill>
        <p:spPr>
          <a:xfrm>
            <a:off x="5160963" y="3040063"/>
            <a:ext cx="2925762" cy="1979612"/>
          </a:xfrm>
          <a:prstGeom prst="rect">
            <a:avLst/>
          </a:prstGeom>
          <a:noFill/>
          <a:ln w="9525">
            <a:noFill/>
          </a:ln>
        </p:spPr>
      </p:pic>
      <p:pic>
        <p:nvPicPr>
          <p:cNvPr id="14353" name="Picture 1049" descr="CD_DVD_Media"/>
          <p:cNvPicPr>
            <a:picLocks noChangeAspect="1"/>
          </p:cNvPicPr>
          <p:nvPr/>
        </p:nvPicPr>
        <p:blipFill>
          <a:blip r:embed="rId16"/>
          <a:stretch>
            <a:fillRect/>
          </a:stretch>
        </p:blipFill>
        <p:spPr>
          <a:xfrm>
            <a:off x="5303838" y="2495550"/>
            <a:ext cx="1254125" cy="620713"/>
          </a:xfrm>
          <a:prstGeom prst="rect">
            <a:avLst/>
          </a:prstGeom>
          <a:noFill/>
          <a:ln w="9525">
            <a:noFill/>
          </a:ln>
        </p:spPr>
      </p:pic>
      <p:pic>
        <p:nvPicPr>
          <p:cNvPr id="14354" name="Picture 1039" descr="RIM Blackberry Internet pager"/>
          <p:cNvPicPr>
            <a:picLocks noChangeAspect="1"/>
          </p:cNvPicPr>
          <p:nvPr/>
        </p:nvPicPr>
        <p:blipFill>
          <a:blip r:embed="rId17">
            <a:clrChange>
              <a:clrFrom>
                <a:srgbClr val="000306"/>
              </a:clrFrom>
              <a:clrTo>
                <a:srgbClr val="000306">
                  <a:alpha val="0"/>
                </a:srgbClr>
              </a:clrTo>
            </a:clrChange>
          </a:blip>
          <a:stretch>
            <a:fillRect/>
          </a:stretch>
        </p:blipFill>
        <p:spPr>
          <a:xfrm>
            <a:off x="4235450" y="1684338"/>
            <a:ext cx="590550" cy="569912"/>
          </a:xfrm>
          <a:prstGeom prst="rect">
            <a:avLst/>
          </a:prstGeom>
          <a:noFill/>
          <a:ln w="9525">
            <a:noFill/>
          </a:ln>
        </p:spPr>
      </p:pic>
      <p:pic>
        <p:nvPicPr>
          <p:cNvPr id="14355" name="Picture 1041" descr="Tablet PC Prototype with SMALL MSN, WM7 and Excel"/>
          <p:cNvPicPr>
            <a:picLocks noChangeAspect="1"/>
          </p:cNvPicPr>
          <p:nvPr/>
        </p:nvPicPr>
        <p:blipFill>
          <a:blip r:embed="rId18"/>
          <a:stretch>
            <a:fillRect/>
          </a:stretch>
        </p:blipFill>
        <p:spPr>
          <a:xfrm>
            <a:off x="5218113" y="4714875"/>
            <a:ext cx="809625" cy="1397000"/>
          </a:xfrm>
          <a:prstGeom prst="rect">
            <a:avLst/>
          </a:prstGeom>
          <a:noFill/>
          <a:ln w="9525">
            <a:noFill/>
          </a:ln>
        </p:spPr>
      </p:pic>
      <p:sp>
        <p:nvSpPr>
          <p:cNvPr id="14356" name="Rectangle 1058"/>
          <p:cNvSpPr/>
          <p:nvPr/>
        </p:nvSpPr>
        <p:spPr>
          <a:xfrm>
            <a:off x="838200" y="277813"/>
            <a:ext cx="73914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zh-CN" altLang="en-US" sz="3000" dirty="0">
                <a:solidFill>
                  <a:srgbClr val="D60093"/>
                </a:solidFill>
                <a:latin typeface="Bosis for Agfa Bold"/>
                <a:ea typeface="华文行楷" panose="02010800040101010101" pitchFamily="2" charset="-122"/>
              </a:rPr>
              <a:t>数字化</a:t>
            </a:r>
            <a:r>
              <a:rPr lang="en-US" altLang="zh-CN" sz="3000" dirty="0">
                <a:solidFill>
                  <a:srgbClr val="D60093"/>
                </a:solidFill>
                <a:latin typeface="Times New Roman" panose="02020603050405020304" pitchFamily="18" charset="0"/>
                <a:ea typeface="华文行楷" panose="02010800040101010101" pitchFamily="2" charset="-122"/>
              </a:rPr>
              <a:t>Client</a:t>
            </a:r>
            <a:endParaRPr lang="zh-CN" altLang="en-US" sz="3000" dirty="0">
              <a:solidFill>
                <a:srgbClr val="D60093"/>
              </a:solidFill>
              <a:latin typeface="Times New Roman" panose="02020603050405020304" pitchFamily="18" charset="0"/>
              <a:ea typeface="华文行楷" panose="02010800040101010101" pitchFamily="2" charset="-122"/>
            </a:endParaRPr>
          </a:p>
        </p:txBody>
      </p:sp>
      <p:pic>
        <p:nvPicPr>
          <p:cNvPr id="14357" name="Picture 1059" descr="radar"/>
          <p:cNvPicPr>
            <a:picLocks noChangeAspect="1"/>
          </p:cNvPicPr>
          <p:nvPr/>
        </p:nvPicPr>
        <p:blipFill>
          <a:blip r:embed="rId19"/>
          <a:stretch>
            <a:fillRect/>
          </a:stretch>
        </p:blipFill>
        <p:spPr>
          <a:xfrm>
            <a:off x="3057525" y="247650"/>
            <a:ext cx="666750" cy="61912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8" descr="back5"/>
          <p:cNvPicPr>
            <a:picLocks noChangeAspect="1"/>
          </p:cNvPicPr>
          <p:nvPr/>
        </p:nvPicPr>
        <p:blipFill>
          <a:blip r:embed="rId1"/>
          <a:stretch>
            <a:fillRect/>
          </a:stretch>
        </p:blipFill>
        <p:spPr>
          <a:xfrm>
            <a:off x="881063" y="1270000"/>
            <a:ext cx="7239000" cy="4946650"/>
          </a:xfrm>
          <a:prstGeom prst="rect">
            <a:avLst/>
          </a:prstGeom>
          <a:noFill/>
          <a:ln w="9525">
            <a:noFill/>
          </a:ln>
        </p:spPr>
      </p:pic>
      <p:sp>
        <p:nvSpPr>
          <p:cNvPr id="15362" name="Text Box 2"/>
          <p:cNvSpPr txBox="1"/>
          <p:nvPr/>
        </p:nvSpPr>
        <p:spPr>
          <a:xfrm>
            <a:off x="914400" y="1390650"/>
            <a:ext cx="7038975" cy="5334000"/>
          </a:xfrm>
          <a:prstGeom prst="rect">
            <a:avLst/>
          </a:prstGeom>
          <a:noFill/>
          <a:ln w="9525">
            <a:noFill/>
          </a:ln>
        </p:spPr>
        <p:txBody>
          <a:bodyPr anchor="t">
            <a:spAutoFit/>
          </a:bodyPr>
          <a:p>
            <a:pPr algn="just" eaLnBrk="0" hangingPunct="0">
              <a:spcBef>
                <a:spcPct val="50000"/>
              </a:spcBef>
            </a:pPr>
            <a:r>
              <a:rPr lang="zh-CN" altLang="en-US" sz="2400" dirty="0">
                <a:latin typeface="Times New Roman" panose="02020603050405020304" pitchFamily="18" charset="0"/>
                <a:ea typeface="宋体" panose="02010600030101010101" pitchFamily="2" charset="-122"/>
              </a:rPr>
              <a:t>一、信息的概念</a:t>
            </a:r>
            <a:endParaRPr lang="zh-CN" altLang="en-US" sz="2400" dirty="0">
              <a:latin typeface="Times New Roman" panose="02020603050405020304" pitchFamily="18" charset="0"/>
              <a:ea typeface="宋体" panose="02010600030101010101" pitchFamily="2" charset="-122"/>
            </a:endParaRPr>
          </a:p>
          <a:p>
            <a:pPr algn="just" eaLnBrk="0" hangingPunct="0">
              <a:spcBef>
                <a:spcPct val="50000"/>
              </a:spcBef>
            </a:pPr>
            <a:r>
              <a:rPr lang="zh-CN" altLang="en-US" sz="2000" b="0" dirty="0">
                <a:solidFill>
                  <a:srgbClr val="D60093"/>
                </a:solidFill>
                <a:latin typeface="华文行楷" panose="02010800040101010101" pitchFamily="2" charset="-122"/>
                <a:ea typeface="华文行楷" panose="02010800040101010101" pitchFamily="2" charset="-122"/>
              </a:rPr>
              <a:t>        没有物质，任何东西都不存在；没有能量，任何事情都不会发生；没有信息，任何东西都没有意义。</a:t>
            </a:r>
            <a:endParaRPr lang="zh-CN" altLang="en-US" sz="2000" b="0" dirty="0">
              <a:solidFill>
                <a:srgbClr val="D60093"/>
              </a:solidFill>
              <a:latin typeface="华文行楷" panose="02010800040101010101" pitchFamily="2" charset="-122"/>
              <a:ea typeface="华文行楷" panose="02010800040101010101" pitchFamily="2" charset="-122"/>
            </a:endParaRPr>
          </a:p>
          <a:p>
            <a:pPr algn="just" eaLnBrk="0" hangingPunct="0">
              <a:spcBef>
                <a:spcPct val="50000"/>
              </a:spcBef>
            </a:pPr>
            <a:r>
              <a:rPr lang="zh-CN" altLang="en-US" sz="2000" b="0" dirty="0">
                <a:solidFill>
                  <a:srgbClr val="D60093"/>
                </a:solidFill>
                <a:latin typeface="华文行楷" panose="02010800040101010101" pitchFamily="2" charset="-122"/>
                <a:ea typeface="华文行楷" panose="02010800040101010101" pitchFamily="2" charset="-122"/>
              </a:rPr>
              <a:t>                                                                         </a:t>
            </a:r>
            <a:r>
              <a:rPr lang="zh-CN" altLang="en-US" sz="2000" b="0" dirty="0">
                <a:solidFill>
                  <a:srgbClr val="D60093"/>
                </a:solidFill>
                <a:latin typeface="Times New Roman" panose="02020603050405020304" pitchFamily="18" charset="0"/>
                <a:ea typeface="华文行楷" panose="02010800040101010101" pitchFamily="2" charset="-122"/>
              </a:rPr>
              <a:t>——</a:t>
            </a:r>
            <a:r>
              <a:rPr lang="zh-CN" altLang="en-US" sz="2000" b="0" dirty="0">
                <a:solidFill>
                  <a:srgbClr val="D60093"/>
                </a:solidFill>
                <a:latin typeface="华文行楷" panose="02010800040101010101" pitchFamily="2" charset="-122"/>
                <a:ea typeface="华文行楷" panose="02010800040101010101" pitchFamily="2" charset="-122"/>
              </a:rPr>
              <a:t>安东尼</a:t>
            </a:r>
            <a:r>
              <a:rPr lang="zh-CN" altLang="en-US" sz="2000" b="0" dirty="0">
                <a:solidFill>
                  <a:srgbClr val="D60093"/>
                </a:solidFill>
                <a:latin typeface="Times New Roman" panose="02020603050405020304" pitchFamily="18" charset="0"/>
                <a:ea typeface="华文行楷" panose="02010800040101010101" pitchFamily="2" charset="-122"/>
              </a:rPr>
              <a:t>·</a:t>
            </a:r>
            <a:r>
              <a:rPr lang="en-US" altLang="zh-CN" sz="2000" b="0" dirty="0">
                <a:solidFill>
                  <a:srgbClr val="D60093"/>
                </a:solidFill>
                <a:latin typeface="华文行楷" panose="02010800040101010101" pitchFamily="2" charset="-122"/>
                <a:ea typeface="华文行楷" panose="02010800040101010101" pitchFamily="2" charset="-122"/>
              </a:rPr>
              <a:t>G</a:t>
            </a:r>
            <a:r>
              <a:rPr lang="en-US" altLang="zh-CN" sz="2000" b="0" dirty="0">
                <a:solidFill>
                  <a:srgbClr val="D60093"/>
                </a:solidFill>
                <a:latin typeface="Times New Roman" panose="02020603050405020304" pitchFamily="18" charset="0"/>
                <a:ea typeface="华文行楷" panose="02010800040101010101" pitchFamily="2" charset="-122"/>
              </a:rPr>
              <a:t>·</a:t>
            </a:r>
            <a:r>
              <a:rPr lang="zh-CN" altLang="en-US" sz="2000" b="0" dirty="0">
                <a:solidFill>
                  <a:srgbClr val="D60093"/>
                </a:solidFill>
                <a:latin typeface="华文行楷" panose="02010800040101010101" pitchFamily="2" charset="-122"/>
                <a:ea typeface="华文行楷" panose="02010800040101010101" pitchFamily="2" charset="-122"/>
              </a:rPr>
              <a:t>欧廷格</a:t>
            </a:r>
            <a:endParaRPr lang="zh-CN" altLang="en-US" sz="2000" b="0" dirty="0">
              <a:solidFill>
                <a:srgbClr val="D60093"/>
              </a:solidFill>
              <a:latin typeface="华文行楷" panose="02010800040101010101" pitchFamily="2" charset="-122"/>
              <a:ea typeface="华文行楷" panose="02010800040101010101" pitchFamily="2" charset="-122"/>
            </a:endParaRPr>
          </a:p>
          <a:p>
            <a:pPr algn="just" eaLnBrk="0" hangingPunct="0">
              <a:spcBef>
                <a:spcPct val="50000"/>
              </a:spcBef>
            </a:pPr>
            <a:r>
              <a:rPr lang="zh-CN" altLang="en-US" sz="2000" b="0" dirty="0">
                <a:solidFill>
                  <a:srgbClr val="1A8B17"/>
                </a:solidFill>
                <a:latin typeface="华文行楷" panose="02010800040101010101" pitchFamily="2" charset="-122"/>
                <a:ea typeface="华文行楷" panose="02010800040101010101" pitchFamily="2" charset="-122"/>
              </a:rPr>
              <a:t>        信息就象我们呼吸的空气一样，同样是一种资源。准确而有用的信息，就如同我们身体所需要的氧气，是国家和个人的幸福。我们整个国家，2／3的成果来自有关信息的活动。快速的信息，是我们经济中的主要货物和商品。</a:t>
            </a:r>
            <a:endParaRPr lang="zh-CN" altLang="en-US" sz="2000" b="0" dirty="0">
              <a:solidFill>
                <a:srgbClr val="1A8B17"/>
              </a:solidFill>
              <a:latin typeface="华文行楷" panose="02010800040101010101" pitchFamily="2" charset="-122"/>
              <a:ea typeface="华文行楷" panose="02010800040101010101" pitchFamily="2" charset="-122"/>
            </a:endParaRPr>
          </a:p>
          <a:p>
            <a:pPr algn="just" eaLnBrk="0" hangingPunct="0">
              <a:spcBef>
                <a:spcPct val="50000"/>
              </a:spcBef>
            </a:pPr>
            <a:r>
              <a:rPr lang="zh-CN" altLang="en-US" sz="2000" b="0" dirty="0">
                <a:solidFill>
                  <a:srgbClr val="1A8B17"/>
                </a:solidFill>
                <a:latin typeface="华文行楷" panose="02010800040101010101" pitchFamily="2" charset="-122"/>
                <a:ea typeface="华文行楷" panose="02010800040101010101" pitchFamily="2" charset="-122"/>
              </a:rPr>
              <a:t>                                                                                              </a:t>
            </a:r>
            <a:r>
              <a:rPr lang="zh-CN" altLang="en-US" sz="2000" b="0" dirty="0">
                <a:solidFill>
                  <a:srgbClr val="1A8B17"/>
                </a:solidFill>
                <a:latin typeface="Times New Roman" panose="02020603050405020304" pitchFamily="18" charset="0"/>
                <a:ea typeface="华文行楷" panose="02010800040101010101" pitchFamily="2" charset="-122"/>
              </a:rPr>
              <a:t>——</a:t>
            </a:r>
            <a:r>
              <a:rPr lang="zh-CN" altLang="en-US" sz="2000" b="0" dirty="0">
                <a:solidFill>
                  <a:srgbClr val="1A8B17"/>
                </a:solidFill>
                <a:latin typeface="华文行楷" panose="02010800040101010101" pitchFamily="2" charset="-122"/>
                <a:ea typeface="华文行楷" panose="02010800040101010101" pitchFamily="2" charset="-122"/>
              </a:rPr>
              <a:t>卡特</a:t>
            </a:r>
            <a:endParaRPr lang="zh-CN" altLang="en-US" sz="2000" b="0" dirty="0">
              <a:solidFill>
                <a:srgbClr val="1A8B17"/>
              </a:solidFill>
              <a:latin typeface="华文行楷" panose="02010800040101010101" pitchFamily="2" charset="-122"/>
              <a:ea typeface="华文行楷" panose="02010800040101010101" pitchFamily="2" charset="-122"/>
            </a:endParaRPr>
          </a:p>
          <a:p>
            <a:pPr algn="just" eaLnBrk="0" hangingPunct="0">
              <a:spcBef>
                <a:spcPct val="50000"/>
              </a:spcBef>
            </a:pPr>
            <a:r>
              <a:rPr lang="zh-CN" altLang="en-US" sz="2000" dirty="0">
                <a:solidFill>
                  <a:schemeClr val="hlink"/>
                </a:solidFill>
                <a:latin typeface="楷体_GB2312" panose="02010609030101010101" pitchFamily="49" charset="-122"/>
                <a:ea typeface="楷体_GB2312" panose="02010609030101010101" pitchFamily="49" charset="-122"/>
              </a:rPr>
              <a:t>    </a:t>
            </a:r>
            <a:r>
              <a:rPr lang="zh-CN" altLang="en-US" sz="2000" dirty="0">
                <a:solidFill>
                  <a:schemeClr val="hlink"/>
                </a:solidFill>
                <a:latin typeface="华文行楷" panose="02010800040101010101" pitchFamily="2" charset="-122"/>
                <a:ea typeface="华文行楷" panose="02010800040101010101" pitchFamily="2" charset="-122"/>
              </a:rPr>
              <a:t>谁掌握了信息、控制了网络，谁就拥有了整个世界。</a:t>
            </a:r>
            <a:endParaRPr lang="zh-CN" altLang="en-US" sz="2000" dirty="0">
              <a:solidFill>
                <a:schemeClr val="hlink"/>
              </a:solidFill>
              <a:latin typeface="华文行楷" panose="02010800040101010101" pitchFamily="2" charset="-122"/>
              <a:ea typeface="华文行楷" panose="02010800040101010101" pitchFamily="2" charset="-122"/>
            </a:endParaRPr>
          </a:p>
          <a:p>
            <a:pPr algn="just" eaLnBrk="0" hangingPunct="0">
              <a:spcBef>
                <a:spcPct val="50000"/>
              </a:spcBef>
            </a:pPr>
            <a:r>
              <a:rPr lang="zh-CN" altLang="en-US" sz="2000" dirty="0">
                <a:solidFill>
                  <a:schemeClr val="hlink"/>
                </a:solidFill>
                <a:latin typeface="华文行楷" panose="02010800040101010101" pitchFamily="2" charset="-122"/>
                <a:ea typeface="华文行楷" panose="02010800040101010101" pitchFamily="2" charset="-122"/>
              </a:rPr>
              <a:t>                </a:t>
            </a:r>
            <a:r>
              <a:rPr lang="zh-CN" altLang="en-US" b="0" dirty="0">
                <a:solidFill>
                  <a:srgbClr val="1A8B17"/>
                </a:solidFill>
                <a:latin typeface="Arial Narrow" panose="020B0606020202030204" pitchFamily="34" charset="0"/>
                <a:ea typeface="华文行楷" panose="02010800040101010101" pitchFamily="2" charset="-122"/>
              </a:rPr>
              <a:t>——</a:t>
            </a:r>
            <a:r>
              <a:rPr lang="zh-CN" altLang="en-US" b="0" dirty="0">
                <a:solidFill>
                  <a:srgbClr val="1A8B17"/>
                </a:solidFill>
                <a:latin typeface="华文行楷" panose="02010800040101010101" pitchFamily="2" charset="-122"/>
                <a:ea typeface="华文行楷" panose="02010800040101010101" pitchFamily="2" charset="-122"/>
              </a:rPr>
              <a:t>美国著名未来学家  阿尔温</a:t>
            </a:r>
            <a:r>
              <a:rPr lang="zh-CN" altLang="en-US" b="0" dirty="0">
                <a:solidFill>
                  <a:srgbClr val="1A8B17"/>
                </a:solidFill>
                <a:latin typeface="Arial Narrow" panose="020B0606020202030204" pitchFamily="34" charset="0"/>
                <a:ea typeface="华文行楷" panose="02010800040101010101" pitchFamily="2" charset="-122"/>
              </a:rPr>
              <a:t>·</a:t>
            </a:r>
            <a:r>
              <a:rPr lang="zh-CN" altLang="en-US" b="0" dirty="0">
                <a:solidFill>
                  <a:srgbClr val="1A8B17"/>
                </a:solidFill>
                <a:latin typeface="华文行楷" panose="02010800040101010101" pitchFamily="2" charset="-122"/>
                <a:ea typeface="华文行楷" panose="02010800040101010101" pitchFamily="2" charset="-122"/>
              </a:rPr>
              <a:t> 托夫勒</a:t>
            </a:r>
            <a:r>
              <a:rPr lang="en-US" altLang="zh-CN" b="0" dirty="0">
                <a:solidFill>
                  <a:srgbClr val="1A8B17"/>
                </a:solidFill>
                <a:latin typeface="华文行楷" panose="02010800040101010101" pitchFamily="2" charset="-122"/>
                <a:ea typeface="华文行楷" panose="02010800040101010101" pitchFamily="2" charset="-122"/>
              </a:rPr>
              <a:t>《</a:t>
            </a:r>
            <a:r>
              <a:rPr lang="zh-CN" altLang="en-US" b="0" dirty="0">
                <a:solidFill>
                  <a:srgbClr val="1A8B17"/>
                </a:solidFill>
                <a:latin typeface="华文行楷" panose="02010800040101010101" pitchFamily="2" charset="-122"/>
                <a:ea typeface="华文行楷" panose="02010800040101010101" pitchFamily="2" charset="-122"/>
              </a:rPr>
              <a:t>第三次浪潮</a:t>
            </a:r>
            <a:r>
              <a:rPr lang="en-US" altLang="zh-CN" b="0" dirty="0">
                <a:solidFill>
                  <a:srgbClr val="1A8B17"/>
                </a:solidFill>
                <a:latin typeface="华文行楷" panose="02010800040101010101" pitchFamily="2" charset="-122"/>
                <a:ea typeface="华文行楷" panose="02010800040101010101" pitchFamily="2" charset="-122"/>
              </a:rPr>
              <a:t>》</a:t>
            </a:r>
            <a:r>
              <a:rPr lang="zh-CN" altLang="en-US" b="0" dirty="0">
                <a:solidFill>
                  <a:srgbClr val="1A8B17"/>
                </a:solidFill>
                <a:latin typeface="华文行楷" panose="02010800040101010101" pitchFamily="2" charset="-122"/>
                <a:ea typeface="华文行楷" panose="02010800040101010101" pitchFamily="2" charset="-122"/>
              </a:rPr>
              <a:t>作者</a:t>
            </a:r>
            <a:endParaRPr lang="zh-CN" altLang="en-US" b="0" dirty="0">
              <a:solidFill>
                <a:srgbClr val="1A8B17"/>
              </a:solidFill>
              <a:latin typeface="华文行楷" panose="02010800040101010101" pitchFamily="2" charset="-122"/>
              <a:ea typeface="华文行楷" panose="02010800040101010101" pitchFamily="2" charset="-122"/>
            </a:endParaRPr>
          </a:p>
          <a:p>
            <a:pPr algn="just" eaLnBrk="0" hangingPunct="0">
              <a:spcBef>
                <a:spcPct val="50000"/>
              </a:spcBef>
            </a:pPr>
            <a:endParaRPr lang="zh-CN" altLang="en-US" sz="2000" dirty="0">
              <a:solidFill>
                <a:schemeClr val="hlink"/>
              </a:solidFill>
              <a:latin typeface="楷体_GB2312" panose="02010609030101010101" pitchFamily="49" charset="-122"/>
              <a:ea typeface="楷体_GB2312" panose="02010609030101010101" pitchFamily="49" charset="-122"/>
            </a:endParaRPr>
          </a:p>
          <a:p>
            <a:pPr algn="just" eaLnBrk="0" hangingPunct="0">
              <a:spcBef>
                <a:spcPct val="50000"/>
              </a:spcBef>
            </a:pPr>
            <a:r>
              <a:rPr lang="zh-CN" altLang="en-US" sz="2000" dirty="0">
                <a:latin typeface="Times New Roman" panose="02020603050405020304" pitchFamily="18" charset="0"/>
                <a:ea typeface="宋体" panose="02010600030101010101" pitchFamily="2" charset="-122"/>
              </a:rPr>
              <a:t>   </a:t>
            </a:r>
            <a:r>
              <a:rPr lang="zh-CN" altLang="en-US" sz="2000" dirty="0">
                <a:solidFill>
                  <a:srgbClr val="0000FF"/>
                </a:solidFill>
                <a:latin typeface="Times New Roman" panose="02020603050405020304" pitchFamily="18" charset="0"/>
                <a:ea typeface="宋体" panose="02010600030101010101" pitchFamily="2" charset="-122"/>
              </a:rPr>
              <a:t> </a:t>
            </a:r>
            <a:endParaRPr lang="zh-CN" altLang="en-US" sz="2000" dirty="0">
              <a:solidFill>
                <a:srgbClr val="0000FF"/>
              </a:solidFill>
              <a:latin typeface="Times New Roman" panose="02020603050405020304" pitchFamily="18" charset="0"/>
              <a:ea typeface="宋体" panose="02010600030101010101" pitchFamily="2" charset="-122"/>
            </a:endParaRPr>
          </a:p>
        </p:txBody>
      </p:sp>
      <p:sp>
        <p:nvSpPr>
          <p:cNvPr id="15363" name="Rectangle 7"/>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43" name="Rectangle 3"/>
          <p:cNvSpPr>
            <a:spLocks noChangeArrowheads="1"/>
          </p:cNvSpPr>
          <p:nvPr/>
        </p:nvSpPr>
        <p:spPr bwMode="auto">
          <a:xfrm>
            <a:off x="911225" y="1343025"/>
            <a:ext cx="7180263" cy="773113"/>
          </a:xfrm>
          <a:prstGeom prst="rect">
            <a:avLst/>
          </a:prstGeom>
          <a:gradFill rotWithShape="0">
            <a:gsLst>
              <a:gs pos="0">
                <a:srgbClr val="333399"/>
              </a:gs>
              <a:gs pos="100000">
                <a:srgbClr val="3399FF"/>
              </a:gs>
            </a:gsLst>
            <a:lin ang="0" scaled="1"/>
          </a:gradFill>
          <a:ln w="9525">
            <a:solidFill>
              <a:schemeClr val="tx1"/>
            </a:solidFill>
            <a:miter lim="800000"/>
          </a:ln>
          <a:effectLst>
            <a:outerShdw dist="125724" dir="2700000" algn="ctr" rotWithShape="0">
              <a:srgbClr val="C0C0C0"/>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2400" b="1" i="0" u="none" strike="noStrike" kern="1200" cap="none" spc="0" normalizeH="0" baseline="0" noProof="0" smtClean="0">
                <a:ln>
                  <a:noFill/>
                </a:ln>
                <a:solidFill>
                  <a:schemeClr val="bg1"/>
                </a:solidFill>
                <a:effectLst/>
                <a:uLnTx/>
                <a:uFillTx/>
                <a:latin typeface="Times New Roman" panose="02020603050405020304" pitchFamily="18" charset="0"/>
                <a:ea typeface="楷体_GB2312" panose="02010609030101010101" pitchFamily="49" charset="-122"/>
                <a:cs typeface="+mn-cs"/>
              </a:rPr>
              <a:t>       目前，信息没有明确而权威的准确定义。至今关</a:t>
            </a:r>
            <a:endParaRPr kumimoji="0" lang="zh-CN" altLang="en-US" sz="2400" b="1" i="0" u="none" strike="noStrike" kern="1200" cap="none" spc="0" normalizeH="0" baseline="0" noProof="0" smtClean="0">
              <a:ln>
                <a:noFill/>
              </a:ln>
              <a:solidFill>
                <a:schemeClr val="bg1"/>
              </a:solidFill>
              <a:effectLst/>
              <a:uLnTx/>
              <a:uFillTx/>
              <a:latin typeface="Times New Roman" panose="02020603050405020304" pitchFamily="18" charset="0"/>
              <a:ea typeface="楷体_GB2312" panose="0201060903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1657350" algn="l"/>
              </a:tabLst>
              <a:defRPr/>
            </a:pPr>
            <a:r>
              <a:rPr kumimoji="0" lang="zh-CN" altLang="en-US" sz="2400" b="1" i="0" u="none" strike="noStrike" kern="1200" cap="none" spc="0" normalizeH="0" baseline="0" noProof="0" smtClean="0">
                <a:ln>
                  <a:noFill/>
                </a:ln>
                <a:solidFill>
                  <a:schemeClr val="bg1"/>
                </a:solidFill>
                <a:effectLst/>
                <a:uLnTx/>
                <a:uFillTx/>
                <a:latin typeface="Times New Roman" panose="02020603050405020304" pitchFamily="18" charset="0"/>
                <a:ea typeface="楷体_GB2312" panose="02010609030101010101" pitchFamily="49" charset="-122"/>
                <a:cs typeface="+mn-cs"/>
              </a:rPr>
              <a:t>于信息的定义有数十种之多。</a:t>
            </a:r>
            <a:endParaRPr kumimoji="0" lang="en-US" altLang="en-US" sz="2400" b="1" i="0" u="none" strike="noStrike" kern="1200" cap="none" spc="0" normalizeH="0" baseline="0" noProof="0" smtClean="0">
              <a:ln>
                <a:noFill/>
              </a:ln>
              <a:solidFill>
                <a:schemeClr val="bg1"/>
              </a:solidFill>
              <a:effectLst/>
              <a:uLnTx/>
              <a:uFillTx/>
              <a:latin typeface="Times New Roman" panose="02020603050405020304" pitchFamily="18" charset="0"/>
              <a:ea typeface="楷体_GB2312" panose="02010609030101010101" pitchFamily="49" charset="-122"/>
              <a:cs typeface="+mn-cs"/>
            </a:endParaRPr>
          </a:p>
        </p:txBody>
      </p:sp>
      <p:grpSp>
        <p:nvGrpSpPr>
          <p:cNvPr id="2" name="Group 29"/>
          <p:cNvGrpSpPr/>
          <p:nvPr/>
        </p:nvGrpSpPr>
        <p:grpSpPr>
          <a:xfrm>
            <a:off x="911225" y="2117725"/>
            <a:ext cx="7180263" cy="1570038"/>
            <a:chOff x="568" y="1334"/>
            <a:chExt cx="4523" cy="989"/>
          </a:xfrm>
        </p:grpSpPr>
        <p:sp>
          <p:nvSpPr>
            <p:cNvPr id="675846" name="Rectangle 6"/>
            <p:cNvSpPr>
              <a:spLocks noChangeArrowheads="1"/>
            </p:cNvSpPr>
            <p:nvPr/>
          </p:nvSpPr>
          <p:spPr bwMode="auto">
            <a:xfrm>
              <a:off x="568" y="1334"/>
              <a:ext cx="4523" cy="989"/>
            </a:xfrm>
            <a:prstGeom prst="rect">
              <a:avLst/>
            </a:prstGeom>
            <a:gradFill rotWithShape="0">
              <a:gsLst>
                <a:gs pos="0">
                  <a:srgbClr val="00FFFF"/>
                </a:gs>
                <a:gs pos="100000">
                  <a:srgbClr val="FFFF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l" defTabSz="914400" rtl="0" eaLnBrk="0" fontAlgn="base" latinLnBrk="0" hangingPunct="0">
                <a:lnSpc>
                  <a:spcPct val="120000"/>
                </a:lnSpc>
                <a:spcBef>
                  <a:spcPct val="0"/>
                </a:spcBef>
                <a:spcAft>
                  <a:spcPct val="0"/>
                </a:spcAft>
                <a:buClr>
                  <a:srgbClr val="8DACD0"/>
                </a:buClr>
                <a:buSzPct val="70000"/>
                <a:buFont typeface="Wingdings" panose="05000000000000000000" pitchFamily="2" charset="2"/>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信息是关于客观事实的可通讯的知识。</a:t>
              </a:r>
              <a:r>
                <a:rPr kumimoji="0" lang="zh-CN" altLang="en-US" sz="2000" b="0" i="0" u="none" strike="noStrike" kern="1200" cap="none" spc="0" normalizeH="0" baseline="0" noProof="0" smtClean="0">
                  <a:ln>
                    <a:noFill/>
                  </a:ln>
                  <a:solidFill>
                    <a:srgbClr val="D60093"/>
                  </a:solidFill>
                  <a:effectLst/>
                  <a:uLnTx/>
                  <a:uFillTx/>
                  <a:latin typeface="楷体_GB2312" panose="02010609030101010101" pitchFamily="49" charset="-122"/>
                  <a:ea typeface="楷体_GB2312" panose="02010609030101010101" pitchFamily="49" charset="-122"/>
                  <a:cs typeface="+mn-cs"/>
                </a:rPr>
                <a:t>首先</a:t>
              </a: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，信息是客观</a:t>
              </a:r>
              <a:endPar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20000"/>
                </a:lnSpc>
                <a:spcBef>
                  <a:spcPct val="0"/>
                </a:spcBef>
                <a:spcAft>
                  <a:spcPct val="0"/>
                </a:spcAft>
                <a:buClr>
                  <a:srgbClr val="8DACD0"/>
                </a:buClr>
                <a:buSzPct val="70000"/>
                <a:buFont typeface="Wingdings" panose="05000000000000000000" pitchFamily="2" charset="2"/>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世界各种事物特征的反映；</a:t>
              </a:r>
              <a:r>
                <a:rPr kumimoji="0" lang="zh-CN" altLang="en-US" sz="2000" b="0" i="0" u="none" strike="noStrike" kern="1200" cap="none" spc="0" normalizeH="0" baseline="0" noProof="0" smtClean="0">
                  <a:ln>
                    <a:noFill/>
                  </a:ln>
                  <a:solidFill>
                    <a:srgbClr val="D60093"/>
                  </a:solidFill>
                  <a:effectLst/>
                  <a:uLnTx/>
                  <a:uFillTx/>
                  <a:latin typeface="楷体_GB2312" panose="02010609030101010101" pitchFamily="49" charset="-122"/>
                  <a:ea typeface="楷体_GB2312" panose="02010609030101010101" pitchFamily="49" charset="-122"/>
                  <a:cs typeface="+mn-cs"/>
                </a:rPr>
                <a:t>其次</a:t>
              </a: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信息是可以通讯的；</a:t>
              </a:r>
              <a:r>
                <a:rPr kumimoji="0" lang="zh-CN" altLang="en-US" sz="2000" b="0" i="0" u="none" strike="noStrike" kern="1200" cap="none" spc="0" normalizeH="0" baseline="0" noProof="0" smtClean="0">
                  <a:ln>
                    <a:noFill/>
                  </a:ln>
                  <a:solidFill>
                    <a:srgbClr val="D60093"/>
                  </a:solidFill>
                  <a:effectLst/>
                  <a:uLnTx/>
                  <a:uFillTx/>
                  <a:latin typeface="楷体_GB2312" panose="02010609030101010101" pitchFamily="49" charset="-122"/>
                  <a:ea typeface="楷体_GB2312" panose="02010609030101010101" pitchFamily="49" charset="-122"/>
                  <a:cs typeface="+mn-cs"/>
                </a:rPr>
                <a:t>最后</a:t>
              </a: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a:t>
              </a:r>
              <a:endPar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20000"/>
                </a:lnSpc>
                <a:spcBef>
                  <a:spcPct val="0"/>
                </a:spcBef>
                <a:spcAft>
                  <a:spcPct val="0"/>
                </a:spcAft>
                <a:buClr>
                  <a:srgbClr val="8DACD0"/>
                </a:buClr>
                <a:buSzPct val="70000"/>
                <a:buFont typeface="Wingdings" panose="05000000000000000000" pitchFamily="2" charset="2"/>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信息形成知识。信息是人类认识世界、改造世界的知识源泉。</a:t>
              </a:r>
              <a:endParaRPr kumimoji="0" lang="en-US"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p:txBody>
        </p:sp>
        <p:sp>
          <p:nvSpPr>
            <p:cNvPr id="675854" name="Oval 14"/>
            <p:cNvSpPr>
              <a:spLocks noChangeArrowheads="1"/>
            </p:cNvSpPr>
            <p:nvPr/>
          </p:nvSpPr>
          <p:spPr bwMode="auto">
            <a:xfrm>
              <a:off x="618" y="1530"/>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1</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3" name="Group 31"/>
          <p:cNvGrpSpPr/>
          <p:nvPr/>
        </p:nvGrpSpPr>
        <p:grpSpPr>
          <a:xfrm>
            <a:off x="911225" y="3689350"/>
            <a:ext cx="7180263" cy="841375"/>
            <a:chOff x="568" y="2348"/>
            <a:chExt cx="4487" cy="530"/>
          </a:xfrm>
        </p:grpSpPr>
        <p:sp>
          <p:nvSpPr>
            <p:cNvPr id="675849" name="Rectangle 9"/>
            <p:cNvSpPr>
              <a:spLocks noChangeArrowheads="1"/>
            </p:cNvSpPr>
            <p:nvPr/>
          </p:nvSpPr>
          <p:spPr bwMode="auto">
            <a:xfrm>
              <a:off x="568" y="2348"/>
              <a:ext cx="4487" cy="530"/>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信息是按特定方式组织在一起的客体属性的集合，它具有超</a:t>
              </a:r>
              <a:endPar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出这些客体属性本身之外的价值。</a:t>
              </a:r>
              <a:endParaRPr kumimoji="0" lang="en-US"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p:txBody>
        </p:sp>
        <p:sp>
          <p:nvSpPr>
            <p:cNvPr id="675855" name="Oval 15"/>
            <p:cNvSpPr>
              <a:spLocks noChangeArrowheads="1"/>
            </p:cNvSpPr>
            <p:nvPr/>
          </p:nvSpPr>
          <p:spPr bwMode="auto">
            <a:xfrm>
              <a:off x="606" y="2472"/>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2</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4" name="Group 32"/>
          <p:cNvGrpSpPr/>
          <p:nvPr/>
        </p:nvGrpSpPr>
        <p:grpSpPr>
          <a:xfrm>
            <a:off x="911225" y="4532313"/>
            <a:ext cx="7180263" cy="565150"/>
            <a:chOff x="568" y="2879"/>
            <a:chExt cx="4487" cy="356"/>
          </a:xfrm>
        </p:grpSpPr>
        <p:sp>
          <p:nvSpPr>
            <p:cNvPr id="675851" name="Rectangle 11"/>
            <p:cNvSpPr>
              <a:spLocks noChangeArrowheads="1"/>
            </p:cNvSpPr>
            <p:nvPr/>
          </p:nvSpPr>
          <p:spPr bwMode="auto">
            <a:xfrm>
              <a:off x="568" y="2879"/>
              <a:ext cx="4487" cy="356"/>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信息就是数据处理后得到的有用资料。</a:t>
              </a:r>
              <a:endParaRPr kumimoji="0" lang="en-US"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p:txBody>
        </p:sp>
        <p:sp>
          <p:nvSpPr>
            <p:cNvPr id="675856" name="Oval 16"/>
            <p:cNvSpPr>
              <a:spLocks noChangeArrowheads="1"/>
            </p:cNvSpPr>
            <p:nvPr/>
          </p:nvSpPr>
          <p:spPr bwMode="auto">
            <a:xfrm>
              <a:off x="600" y="2966"/>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3</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5" name="Group 33"/>
          <p:cNvGrpSpPr/>
          <p:nvPr/>
        </p:nvGrpSpPr>
        <p:grpSpPr>
          <a:xfrm>
            <a:off x="911225" y="5094288"/>
            <a:ext cx="7180263" cy="493712"/>
            <a:chOff x="568" y="3233"/>
            <a:chExt cx="4487" cy="311"/>
          </a:xfrm>
        </p:grpSpPr>
        <p:sp>
          <p:nvSpPr>
            <p:cNvPr id="675848" name="Rectangle 8"/>
            <p:cNvSpPr>
              <a:spLocks noChangeArrowheads="1"/>
            </p:cNvSpPr>
            <p:nvPr/>
          </p:nvSpPr>
          <p:spPr bwMode="auto">
            <a:xfrm>
              <a:off x="568" y="3233"/>
              <a:ext cx="4487" cy="311"/>
            </a:xfrm>
            <a:prstGeom prst="rect">
              <a:avLst/>
            </a:prstGeom>
            <a:gradFill rotWithShape="0">
              <a:gsLst>
                <a:gs pos="0">
                  <a:srgbClr val="FFFFCC"/>
                </a:gs>
                <a:gs pos="100000">
                  <a:srgbClr val="FFCC00"/>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信息就是事物不确定性的减少。</a:t>
              </a:r>
              <a:endParaRPr kumimoji="0" lang="en-US"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p:txBody>
        </p:sp>
        <p:sp>
          <p:nvSpPr>
            <p:cNvPr id="675857" name="Oval 17"/>
            <p:cNvSpPr>
              <a:spLocks noChangeArrowheads="1"/>
            </p:cNvSpPr>
            <p:nvPr/>
          </p:nvSpPr>
          <p:spPr bwMode="auto">
            <a:xfrm>
              <a:off x="594" y="3300"/>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4</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6" name="Group 34"/>
          <p:cNvGrpSpPr/>
          <p:nvPr/>
        </p:nvGrpSpPr>
        <p:grpSpPr>
          <a:xfrm>
            <a:off x="911225" y="5583238"/>
            <a:ext cx="7180263" cy="550862"/>
            <a:chOff x="568" y="3541"/>
            <a:chExt cx="4487" cy="347"/>
          </a:xfrm>
        </p:grpSpPr>
        <p:sp>
          <p:nvSpPr>
            <p:cNvPr id="675852" name="Rectangle 12"/>
            <p:cNvSpPr>
              <a:spLocks noChangeArrowheads="1"/>
            </p:cNvSpPr>
            <p:nvPr/>
          </p:nvSpPr>
          <p:spPr bwMode="auto">
            <a:xfrm>
              <a:off x="568" y="3541"/>
              <a:ext cx="4487" cy="347"/>
            </a:xfrm>
            <a:prstGeom prst="rect">
              <a:avLst/>
            </a:prstGeom>
            <a:gradFill rotWithShape="0">
              <a:gsLst>
                <a:gs pos="0">
                  <a:srgbClr val="CCFFFF"/>
                </a:gs>
                <a:gs pos="100000">
                  <a:srgbClr val="00FFFF"/>
                </a:gs>
              </a:gsLst>
              <a:lin ang="5400000" scaled="1"/>
            </a:gradFill>
            <a:ln w="9525">
              <a:solidFill>
                <a:schemeClr val="tx1"/>
              </a:solidFill>
              <a:miter lim="800000"/>
            </a:ln>
            <a:effectLst>
              <a:outerShdw dist="125724" dir="2700000" algn="ctr" rotWithShape="0">
                <a:srgbClr val="C0C0C0"/>
              </a:outerShdw>
            </a:effectLst>
          </p:spPr>
          <p:txBody>
            <a:bodyPr wrap="none" lIns="182880" tIns="182880" rIns="182880" bIns="18288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rPr>
                <a:t>  信息是事物之间相互联系、相互作用状态的描述。</a:t>
              </a:r>
              <a:endParaRPr kumimoji="0" lang="en-US" altLang="en-US" sz="2000" b="0" i="0" u="none" strike="noStrike" kern="1200" cap="none" spc="0" normalizeH="0" baseline="0" noProof="0" smtClean="0">
                <a:ln>
                  <a:noFill/>
                </a:ln>
                <a:solidFill>
                  <a:srgbClr val="3333CC"/>
                </a:solidFill>
                <a:effectLst/>
                <a:uLnTx/>
                <a:uFillTx/>
                <a:latin typeface="楷体_GB2312" panose="02010609030101010101" pitchFamily="49" charset="-122"/>
                <a:ea typeface="楷体_GB2312" panose="02010609030101010101" pitchFamily="49" charset="-122"/>
                <a:cs typeface="+mn-cs"/>
              </a:endParaRPr>
            </a:p>
          </p:txBody>
        </p:sp>
        <p:sp>
          <p:nvSpPr>
            <p:cNvPr id="675858" name="Oval 18"/>
            <p:cNvSpPr>
              <a:spLocks noChangeArrowheads="1"/>
            </p:cNvSpPr>
            <p:nvPr/>
          </p:nvSpPr>
          <p:spPr bwMode="auto">
            <a:xfrm>
              <a:off x="590" y="3624"/>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5</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grpSp>
        <p:nvGrpSpPr>
          <p:cNvPr id="7" name="Group 30"/>
          <p:cNvGrpSpPr/>
          <p:nvPr/>
        </p:nvGrpSpPr>
        <p:grpSpPr>
          <a:xfrm>
            <a:off x="925513" y="3708400"/>
            <a:ext cx="7161212" cy="2420938"/>
            <a:chOff x="571" y="2354"/>
            <a:chExt cx="4511" cy="1525"/>
          </a:xfrm>
        </p:grpSpPr>
        <p:sp>
          <p:nvSpPr>
            <p:cNvPr id="675867" name="Rectangle 27"/>
            <p:cNvSpPr>
              <a:spLocks noChangeArrowheads="1"/>
            </p:cNvSpPr>
            <p:nvPr/>
          </p:nvSpPr>
          <p:spPr bwMode="auto">
            <a:xfrm>
              <a:off x="571" y="2354"/>
              <a:ext cx="4511" cy="1525"/>
            </a:xfrm>
            <a:prstGeom prst="rect">
              <a:avLst/>
            </a:prstGeom>
            <a:gradFill rotWithShape="0">
              <a:gsLst>
                <a:gs pos="0">
                  <a:schemeClr val="hlink"/>
                </a:gs>
                <a:gs pos="100000">
                  <a:srgbClr val="D60093"/>
                </a:gs>
              </a:gsLst>
              <a:lin ang="5400000" scaled="1"/>
            </a:gradFill>
            <a:ln w="9525">
              <a:solidFill>
                <a:schemeClr val="tx1"/>
              </a:solidFill>
              <a:miter lim="800000"/>
            </a:ln>
            <a:effectLst/>
          </p:spPr>
          <p:txBody>
            <a:bodyPr wrap="none" lIns="182880" tIns="182880" rIns="182880" bIns="182880"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  一般认为信息是对数据的解释，是对数据加工</a:t>
              </a:r>
              <a:endPar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的结果。数据(</a:t>
              </a:r>
              <a:r>
                <a:rPr kumimoji="0" lang="en-US" altLang="zh-CN"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Data)</a:t>
              </a: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和信息(1</a:t>
              </a:r>
              <a:r>
                <a:rPr kumimoji="0" lang="en-US" altLang="zh-CN"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nformation)</a:t>
              </a: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是信</a:t>
              </a:r>
              <a:endPar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息系统学科中最基本的术语，它们之间的界限也</a:t>
              </a:r>
              <a:endPar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很模糊，因此，在许多场合中，人们常将数据处</a:t>
              </a:r>
              <a:endPar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rPr>
                <a:t>理与信息处理作为同义词使用。</a:t>
              </a:r>
              <a:endParaRPr kumimoji="0" lang="en-US" altLang="en-US" sz="2600" b="1" i="0" u="none" strike="noStrike" kern="1200" cap="none" spc="0" normalizeH="0" baseline="0" noProof="0" smtClean="0">
                <a:ln>
                  <a:noFill/>
                </a:ln>
                <a:solidFill>
                  <a:schemeClr val="accent1"/>
                </a:solidFill>
                <a:effectLst>
                  <a:outerShdw blurRad="38100" dist="38100" dir="2700000" algn="tl">
                    <a:srgbClr val="000000"/>
                  </a:outerShdw>
                </a:effectLst>
                <a:uLnTx/>
                <a:uFillTx/>
                <a:latin typeface="楷体_GB2312" panose="02010609030101010101" pitchFamily="49" charset="-122"/>
                <a:ea typeface="楷体_GB2312" panose="02010609030101010101" pitchFamily="49" charset="-122"/>
                <a:cs typeface="+mn-cs"/>
              </a:endParaRPr>
            </a:p>
          </p:txBody>
        </p:sp>
        <p:sp>
          <p:nvSpPr>
            <p:cNvPr id="675859" name="Oval 19"/>
            <p:cNvSpPr>
              <a:spLocks noChangeArrowheads="1"/>
            </p:cNvSpPr>
            <p:nvPr/>
          </p:nvSpPr>
          <p:spPr bwMode="auto">
            <a:xfrm>
              <a:off x="630" y="2496"/>
              <a:ext cx="202" cy="202"/>
            </a:xfrm>
            <a:prstGeom prst="ellipse">
              <a:avLst/>
            </a:prstGeom>
            <a:gradFill rotWithShape="0">
              <a:gsLst>
                <a:gs pos="0">
                  <a:srgbClr val="8600B6">
                    <a:gamma/>
                    <a:tint val="23922"/>
                    <a:invGamma/>
                  </a:srgbClr>
                </a:gs>
                <a:gs pos="100000">
                  <a:srgbClr val="8600B6"/>
                </a:gs>
              </a:gsLst>
              <a:path path="shape">
                <a:fillToRect l="50000" t="50000" r="50000" b="50000"/>
              </a:path>
            </a:gradFill>
            <a:ln w="12700">
              <a:solidFill>
                <a:srgbClr val="9900CC"/>
              </a:solidFill>
              <a:round/>
            </a:ln>
            <a:effectLst>
              <a:outerShdw dist="71842" dir="2700000" algn="ctr" rotWithShape="0">
                <a:srgbClr val="B2B2B2"/>
              </a:outerShdw>
            </a:effectLst>
          </p:spPr>
          <p:txBody>
            <a:bodyPr wrap="none" lIns="90488" tIns="44450" rIns="90488" bIns="44450" anchor="ctr"/>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rPr>
                <a:t>6</a:t>
              </a:r>
              <a:endParaRPr kumimoji="0" lang="en-US" altLang="zh-CN" sz="1800" b="1" i="0" u="none" strike="noStrike"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宋体" panose="02010600030101010101" pitchFamily="2" charset="-122"/>
                <a:cs typeface="+mn-cs"/>
              </a:endParaRPr>
            </a:p>
          </p:txBody>
        </p:sp>
      </p:grpSp>
      <p:sp>
        <p:nvSpPr>
          <p:cNvPr id="16404" name="Rectangle 35"/>
          <p:cNvSpPr/>
          <p:nvPr/>
        </p:nvSpPr>
        <p:spPr>
          <a:xfrm>
            <a:off x="838200" y="182563"/>
            <a:ext cx="3733800" cy="684212"/>
          </a:xfrm>
          <a:prstGeom prst="rect">
            <a:avLst/>
          </a:prstGeom>
          <a:noFill/>
          <a:ln w="9525">
            <a:noFill/>
          </a:ln>
        </p:spPr>
        <p:txBody>
          <a:bodyPr lIns="0" anchor="ctr"/>
          <a:p>
            <a:pPr eaLnBrk="0" hangingPunct="0">
              <a:lnSpc>
                <a:spcPct val="80000"/>
              </a:lnSpc>
              <a:buClr>
                <a:srgbClr val="DC0081"/>
              </a:buClr>
              <a:buFont typeface="Wingdings" panose="05000000000000000000" pitchFamily="2" charset="2"/>
            </a:pPr>
            <a:r>
              <a:rPr lang="en-US" altLang="zh-CN" sz="3000" dirty="0">
                <a:solidFill>
                  <a:srgbClr val="0033CC"/>
                </a:solidFill>
                <a:latin typeface="Times New Roman" panose="02020603050405020304" pitchFamily="18" charset="0"/>
                <a:ea typeface="楷体_GB2312" panose="02010609030101010101" pitchFamily="49" charset="-122"/>
              </a:rPr>
              <a:t>1.1 </a:t>
            </a:r>
            <a:r>
              <a:rPr lang="zh-CN" altLang="en-US" sz="3000" dirty="0">
                <a:solidFill>
                  <a:srgbClr val="0033CC"/>
                </a:solidFill>
                <a:latin typeface="宋体" panose="02010600030101010101" pitchFamily="2" charset="-122"/>
                <a:ea typeface="宋体" panose="02010600030101010101" pitchFamily="2" charset="-122"/>
              </a:rPr>
              <a:t>信息的概念和特性</a:t>
            </a:r>
            <a:r>
              <a:rPr lang="zh-CN" altLang="en-US" sz="3000" dirty="0">
                <a:solidFill>
                  <a:srgbClr val="0033CC"/>
                </a:solidFill>
                <a:latin typeface="楷体_GB2312" panose="02010609030101010101" pitchFamily="49" charset="-122"/>
                <a:ea typeface="楷体_GB2312" panose="02010609030101010101" pitchFamily="49" charset="-122"/>
              </a:rPr>
              <a:t> </a:t>
            </a:r>
            <a:endParaRPr lang="zh-CN" altLang="en-US" sz="3000" dirty="0">
              <a:solidFill>
                <a:srgbClr val="0033CC"/>
              </a:solidFill>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5843"/>
                                        </p:tgtEl>
                                        <p:attrNameLst>
                                          <p:attrName>style.visibility</p:attrName>
                                        </p:attrNameLst>
                                      </p:cBhvr>
                                      <p:to>
                                        <p:strVal val="visible"/>
                                      </p:to>
                                    </p:set>
                                    <p:animEffect transition="in" filter="wipe(up)">
                                      <p:cBhvr>
                                        <p:cTn id="7" dur="500"/>
                                        <p:tgtEl>
                                          <p:spTgt spid="6758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nimBg="1"/>
    </p:bldLst>
  </p:timing>
</p:sld>
</file>

<file path=ppt/theme/theme1.xml><?xml version="1.0" encoding="utf-8"?>
<a:theme xmlns:a="http://schemas.openxmlformats.org/drawingml/2006/main" name="Master_Template">
  <a:themeElements>
    <a:clrScheme name="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fontScheme name="Master_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333333"/>
          </a:solid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Narrow" panose="020B0606020202030204" pitchFamily="34" charset="0"/>
          </a:defRPr>
        </a:defPPr>
      </a:lstStyle>
    </a:spDef>
    <a:lnDef>
      <a:spPr bwMode="auto">
        <a:xfrm>
          <a:off x="0" y="0"/>
          <a:ext cx="1" cy="1"/>
        </a:xfrm>
        <a:custGeom>
          <a:avLst/>
          <a:gdLst/>
          <a:ahLst/>
          <a:cxnLst/>
          <a:rect l="0" t="0" r="0" b="0"/>
          <a:pathLst/>
        </a:custGeom>
        <a:solidFill>
          <a:schemeClr val="bg1"/>
        </a:solidFill>
        <a:ln w="9525" cap="flat" cmpd="sng" algn="ctr">
          <a:solidFill>
            <a:srgbClr val="333333"/>
          </a:solid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Narrow" panose="020B0606020202030204" pitchFamily="34" charset="0"/>
          </a:defRPr>
        </a:defPPr>
      </a:lstStyle>
    </a:lnDef>
  </a:objectDefaults>
  <a:extraClrSchemeLst>
    <a:extraClrScheme>
      <a:clrScheme name="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Master_Template</Template>
  <TotalTime>0</TotalTime>
  <Words>6121</Words>
  <Application>WPS 演示</Application>
  <PresentationFormat>全屏显示(4:3)</PresentationFormat>
  <Paragraphs>739</Paragraphs>
  <Slides>49</Slides>
  <Notes>6</Notes>
  <HiddenSlides>0</HiddenSlides>
  <MMClips>1</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13</vt:i4>
      </vt:variant>
      <vt:variant>
        <vt:lpstr>幻灯片标题</vt:lpstr>
      </vt:variant>
      <vt:variant>
        <vt:i4>49</vt:i4>
      </vt:variant>
    </vt:vector>
  </HeadingPairs>
  <TitlesOfParts>
    <vt:vector size="83" baseType="lpstr">
      <vt:lpstr>Arial</vt:lpstr>
      <vt:lpstr>宋体</vt:lpstr>
      <vt:lpstr>Wingdings</vt:lpstr>
      <vt:lpstr>Arial Narrow</vt:lpstr>
      <vt:lpstr>Times New Roman</vt:lpstr>
      <vt:lpstr>华文行楷</vt:lpstr>
      <vt:lpstr>Franklin Gothic Book</vt:lpstr>
      <vt:lpstr>楷体_GB2312</vt:lpstr>
      <vt:lpstr>Bosis for Agfa Bold</vt:lpstr>
      <vt:lpstr>Segoe Print</vt:lpstr>
      <vt:lpstr>黑体</vt:lpstr>
      <vt:lpstr>隶书</vt:lpstr>
      <vt:lpstr>_x000B__x000C_</vt:lpstr>
      <vt:lpstr>Trebuchet MS</vt:lpstr>
      <vt:lpstr>Arial</vt:lpstr>
      <vt:lpstr>微软雅黑</vt:lpstr>
      <vt:lpstr>Arial Unicode MS</vt:lpstr>
      <vt:lpstr>Times New Roman</vt:lpstr>
      <vt:lpstr>Arial Narrow</vt:lpstr>
      <vt:lpstr>Arial Unicode MS</vt:lpstr>
      <vt:lpstr>Master_Template</vt:lpstr>
      <vt:lpstr>Paint.Picture</vt:lpstr>
      <vt:lpstr>PowerPoint.Slide.8</vt:lpstr>
      <vt:lpstr>Paint.Picture</vt:lpstr>
      <vt:lpstr>Paint.Picture</vt:lpstr>
      <vt:lpstr>MS_ClipArt_Gallery.2</vt:lpstr>
      <vt:lpstr>Paint.Picture</vt:lpstr>
      <vt:lpstr>CorelPhotoPaint.Image.8</vt:lpstr>
      <vt:lpstr>Photoshop.Image.6</vt:lpstr>
      <vt:lpstr>Paint.Picture</vt:lpstr>
      <vt:lpstr>Paint.Picture</vt:lpstr>
      <vt:lpstr>Paint.Picture</vt:lpstr>
      <vt:lpstr>Paint.Picture</vt:lpstr>
      <vt:lpstr>PowerPoint.Slide.8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Module Title</dc:title>
  <dc:creator>User</dc:creator>
  <cp:lastModifiedBy>～追求@</cp:lastModifiedBy>
  <cp:revision>542</cp:revision>
  <dcterms:created xsi:type="dcterms:W3CDTF">2002-08-07T17:51:12Z</dcterms:created>
  <dcterms:modified xsi:type="dcterms:W3CDTF">2021-07-04T04:10:11Z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